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7" r:id="rId1"/>
  </p:sldMasterIdLst>
  <p:sldIdLst>
    <p:sldId id="256" r:id="rId2"/>
    <p:sldId id="262" r:id="rId3"/>
    <p:sldId id="261" r:id="rId4"/>
    <p:sldId id="257" r:id="rId5"/>
    <p:sldId id="258" r:id="rId6"/>
    <p:sldId id="259" r:id="rId7"/>
    <p:sldId id="260" r:id="rId8"/>
    <p:sldId id="263" r:id="rId9"/>
    <p:sldId id="264" r:id="rId10"/>
    <p:sldId id="265" r:id="rId11"/>
    <p:sldId id="266" r:id="rId12"/>
    <p:sldId id="267" r:id="rId13"/>
    <p:sldId id="268" r:id="rId14"/>
    <p:sldId id="269"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2DE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94374" autoAdjust="0"/>
  </p:normalViewPr>
  <p:slideViewPr>
    <p:cSldViewPr snapToGrid="0">
      <p:cViewPr varScale="1">
        <p:scale>
          <a:sx n="68" d="100"/>
          <a:sy n="68" d="100"/>
        </p:scale>
        <p:origin x="90" y="96"/>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smtClean="0"/>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7E236E67-9A3A-4DC0-A6C1-D3DE7DCF5560}" type="datetimeFigureOut">
              <a:rPr lang="en-US" smtClean="0"/>
              <a:t>20/12/2019</a:t>
            </a:fld>
            <a:endParaRPr lang="en-US"/>
          </a:p>
        </p:txBody>
      </p:sp>
      <p:sp>
        <p:nvSpPr>
          <p:cNvPr id="5" name="Footer Placeholder 4"/>
          <p:cNvSpPr>
            <a:spLocks noGrp="1"/>
          </p:cNvSpPr>
          <p:nvPr>
            <p:ph type="ftr" sz="quarter" idx="11"/>
          </p:nvPr>
        </p:nvSpPr>
        <p:spPr/>
        <p:txBody>
          <a:bodyPr/>
          <a:lstStyle/>
          <a:p>
            <a:endParaRPr lang="en-US"/>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943180A6-ED50-44AC-838D-B89B03E89734}" type="slidenum">
              <a:rPr lang="en-US" smtClean="0"/>
              <a:t>‹#›</a:t>
            </a:fld>
            <a:endParaRPr lang="en-US"/>
          </a:p>
        </p:txBody>
      </p:sp>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l="2852" t="1687"/>
          <a:stretch/>
        </p:blipFill>
        <p:spPr>
          <a:xfrm>
            <a:off x="1" y="0"/>
            <a:ext cx="12192000" cy="6868732"/>
          </a:xfrm>
          <a:prstGeom prst="rect">
            <a:avLst/>
          </a:prstGeom>
        </p:spPr>
      </p:pic>
    </p:spTree>
    <p:extLst>
      <p:ext uri="{BB962C8B-B14F-4D97-AF65-F5344CB8AC3E}">
        <p14:creationId xmlns:p14="http://schemas.microsoft.com/office/powerpoint/2010/main" val="17767805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7E236E67-9A3A-4DC0-A6C1-D3DE7DCF5560}" type="datetimeFigureOut">
              <a:rPr lang="en-US" smtClean="0"/>
              <a:t>20/12/2019</a:t>
            </a:fld>
            <a:endParaRPr lang="en-US"/>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943180A6-ED50-44AC-838D-B89B03E89734}" type="slidenum">
              <a:rPr lang="en-US" smtClean="0"/>
              <a:t>‹#›</a:t>
            </a:fld>
            <a:endParaRPr lang="en-US"/>
          </a:p>
        </p:txBody>
      </p:sp>
    </p:spTree>
    <p:extLst>
      <p:ext uri="{BB962C8B-B14F-4D97-AF65-F5344CB8AC3E}">
        <p14:creationId xmlns:p14="http://schemas.microsoft.com/office/powerpoint/2010/main" val="13867483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smtClean="0"/>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7E236E67-9A3A-4DC0-A6C1-D3DE7DCF5560}" type="datetimeFigureOut">
              <a:rPr lang="en-US" smtClean="0"/>
              <a:t>20/12/2019</a:t>
            </a:fld>
            <a:endParaRPr lang="en-US"/>
          </a:p>
        </p:txBody>
      </p:sp>
      <p:sp>
        <p:nvSpPr>
          <p:cNvPr id="5" name="Footer Placeholder 4"/>
          <p:cNvSpPr>
            <a:spLocks noGrp="1"/>
          </p:cNvSpPr>
          <p:nvPr>
            <p:ph type="ftr" sz="quarter" idx="11"/>
          </p:nvPr>
        </p:nvSpPr>
        <p:spPr/>
        <p:txBody>
          <a:bodyPr/>
          <a:lstStyle/>
          <a:p>
            <a:endParaRPr lang="en-US"/>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943180A6-ED50-44AC-838D-B89B03E89734}" type="slidenum">
              <a:rPr lang="en-US" smtClean="0"/>
              <a:t>‹#›</a:t>
            </a:fld>
            <a:endParaRPr lang="en-US"/>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solidFill>
                <a:effectLst/>
                <a:latin typeface="Arial"/>
              </a:rPr>
              <a:t>”</a:t>
            </a:r>
          </a:p>
        </p:txBody>
      </p:sp>
    </p:spTree>
    <p:extLst>
      <p:ext uri="{BB962C8B-B14F-4D97-AF65-F5344CB8AC3E}">
        <p14:creationId xmlns:p14="http://schemas.microsoft.com/office/powerpoint/2010/main" val="112994094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smtClean="0"/>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Edit Master text styles</a:t>
            </a:r>
          </a:p>
        </p:txBody>
      </p:sp>
      <p:sp>
        <p:nvSpPr>
          <p:cNvPr id="5" name="Date Placeholder 4"/>
          <p:cNvSpPr>
            <a:spLocks noGrp="1"/>
          </p:cNvSpPr>
          <p:nvPr>
            <p:ph type="dt" sz="half" idx="10"/>
          </p:nvPr>
        </p:nvSpPr>
        <p:spPr/>
        <p:txBody>
          <a:bodyPr/>
          <a:lstStyle/>
          <a:p>
            <a:fld id="{7E236E67-9A3A-4DC0-A6C1-D3DE7DCF5560}" type="datetimeFigureOut">
              <a:rPr lang="en-US" smtClean="0"/>
              <a:t>20/12/2019</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943180A6-ED50-44AC-838D-B89B03E89734}" type="slidenum">
              <a:rPr lang="en-US" smtClean="0"/>
              <a:t>‹#›</a:t>
            </a:fld>
            <a:endParaRPr lang="en-US"/>
          </a:p>
        </p:txBody>
      </p:sp>
    </p:spTree>
    <p:extLst>
      <p:ext uri="{BB962C8B-B14F-4D97-AF65-F5344CB8AC3E}">
        <p14:creationId xmlns:p14="http://schemas.microsoft.com/office/powerpoint/2010/main" val="20257307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smtClean="0"/>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Edit Master text styles</a:t>
            </a:r>
          </a:p>
        </p:txBody>
      </p:sp>
      <p:sp>
        <p:nvSpPr>
          <p:cNvPr id="5" name="Date Placeholder 4"/>
          <p:cNvSpPr>
            <a:spLocks noGrp="1"/>
          </p:cNvSpPr>
          <p:nvPr>
            <p:ph type="dt" sz="half" idx="10"/>
          </p:nvPr>
        </p:nvSpPr>
        <p:spPr/>
        <p:txBody>
          <a:bodyPr/>
          <a:lstStyle/>
          <a:p>
            <a:fld id="{7E236E67-9A3A-4DC0-A6C1-D3DE7DCF5560}" type="datetimeFigureOut">
              <a:rPr lang="en-US" smtClean="0"/>
              <a:t>20/12/2019</a:t>
            </a:fld>
            <a:endParaRPr lang="en-US"/>
          </a:p>
        </p:txBody>
      </p:sp>
      <p:sp>
        <p:nvSpPr>
          <p:cNvPr id="6" name="Footer Placeholder 5"/>
          <p:cNvSpPr>
            <a:spLocks noGrp="1"/>
          </p:cNvSpPr>
          <p:nvPr>
            <p:ph type="ftr" sz="quarter" idx="11"/>
          </p:nvPr>
        </p:nvSpPr>
        <p:spPr/>
        <p:txBody>
          <a:bodyPr/>
          <a:lstStyle/>
          <a:p>
            <a:endParaRPr lang="en-US"/>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943180A6-ED50-44AC-838D-B89B03E89734}" type="slidenum">
              <a:rPr lang="en-US" smtClean="0"/>
              <a:t>‹#›</a:t>
            </a:fld>
            <a:endParaRPr lang="en-US"/>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solidFill>
                <a:effectLst/>
                <a:latin typeface="Arial"/>
              </a:rPr>
              <a:t>”</a:t>
            </a:r>
          </a:p>
        </p:txBody>
      </p:sp>
    </p:spTree>
    <p:extLst>
      <p:ext uri="{BB962C8B-B14F-4D97-AF65-F5344CB8AC3E}">
        <p14:creationId xmlns:p14="http://schemas.microsoft.com/office/powerpoint/2010/main" val="359470557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smtClean="0"/>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Edit Master text styles</a:t>
            </a:r>
          </a:p>
        </p:txBody>
      </p:sp>
      <p:sp>
        <p:nvSpPr>
          <p:cNvPr id="5" name="Date Placeholder 4"/>
          <p:cNvSpPr>
            <a:spLocks noGrp="1"/>
          </p:cNvSpPr>
          <p:nvPr>
            <p:ph type="dt" sz="half" idx="10"/>
          </p:nvPr>
        </p:nvSpPr>
        <p:spPr/>
        <p:txBody>
          <a:bodyPr/>
          <a:lstStyle/>
          <a:p>
            <a:fld id="{7E236E67-9A3A-4DC0-A6C1-D3DE7DCF5560}" type="datetimeFigureOut">
              <a:rPr lang="en-US" smtClean="0"/>
              <a:t>20/12/2019</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943180A6-ED50-44AC-838D-B89B03E89734}" type="slidenum">
              <a:rPr lang="en-US" smtClean="0"/>
              <a:t>‹#›</a:t>
            </a:fld>
            <a:endParaRPr lang="en-US"/>
          </a:p>
        </p:txBody>
      </p:sp>
    </p:spTree>
    <p:extLst>
      <p:ext uri="{BB962C8B-B14F-4D97-AF65-F5344CB8AC3E}">
        <p14:creationId xmlns:p14="http://schemas.microsoft.com/office/powerpoint/2010/main" val="14898754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E236E67-9A3A-4DC0-A6C1-D3DE7DCF5560}" type="datetimeFigureOut">
              <a:rPr lang="en-US" smtClean="0"/>
              <a:t>20/12/2019</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943180A6-ED50-44AC-838D-B89B03E89734}" type="slidenum">
              <a:rPr lang="en-US" smtClean="0"/>
              <a:t>‹#›</a:t>
            </a:fld>
            <a:endParaRPr lang="en-US"/>
          </a:p>
        </p:txBody>
      </p:sp>
    </p:spTree>
    <p:extLst>
      <p:ext uri="{BB962C8B-B14F-4D97-AF65-F5344CB8AC3E}">
        <p14:creationId xmlns:p14="http://schemas.microsoft.com/office/powerpoint/2010/main" val="27232540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E236E67-9A3A-4DC0-A6C1-D3DE7DCF5560}" type="datetimeFigureOut">
              <a:rPr lang="en-US" smtClean="0"/>
              <a:t>20/12/2019</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943180A6-ED50-44AC-838D-B89B03E89734}" type="slidenum">
              <a:rPr lang="en-US" smtClean="0"/>
              <a:t>‹#›</a:t>
            </a:fld>
            <a:endParaRPr lang="en-US"/>
          </a:p>
        </p:txBody>
      </p:sp>
    </p:spTree>
    <p:extLst>
      <p:ext uri="{BB962C8B-B14F-4D97-AF65-F5344CB8AC3E}">
        <p14:creationId xmlns:p14="http://schemas.microsoft.com/office/powerpoint/2010/main" val="11536454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E236E67-9A3A-4DC0-A6C1-D3DE7DCF5560}" type="datetimeFigureOut">
              <a:rPr lang="en-US" smtClean="0"/>
              <a:t>20/12/2019</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943180A6-ED50-44AC-838D-B89B03E89734}" type="slidenum">
              <a:rPr lang="en-US" smtClean="0"/>
              <a:t>‹#›</a:t>
            </a:fld>
            <a:endParaRPr lang="en-US"/>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190" y="-1"/>
            <a:ext cx="12196189" cy="6858001"/>
          </a:xfrm>
          <a:prstGeom prst="rect">
            <a:avLst/>
          </a:prstGeom>
        </p:spPr>
      </p:pic>
    </p:spTree>
    <p:extLst>
      <p:ext uri="{BB962C8B-B14F-4D97-AF65-F5344CB8AC3E}">
        <p14:creationId xmlns:p14="http://schemas.microsoft.com/office/powerpoint/2010/main" val="38559131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7E236E67-9A3A-4DC0-A6C1-D3DE7DCF5560}" type="datetimeFigureOut">
              <a:rPr lang="en-US" smtClean="0"/>
              <a:t>20/12/2019</a:t>
            </a:fld>
            <a:endParaRPr lang="en-US"/>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943180A6-ED50-44AC-838D-B89B03E89734}" type="slidenum">
              <a:rPr lang="en-US" smtClean="0"/>
              <a:t>‹#›</a:t>
            </a:fld>
            <a:endParaRPr lang="en-US"/>
          </a:p>
        </p:txBody>
      </p:sp>
    </p:spTree>
    <p:extLst>
      <p:ext uri="{BB962C8B-B14F-4D97-AF65-F5344CB8AC3E}">
        <p14:creationId xmlns:p14="http://schemas.microsoft.com/office/powerpoint/2010/main" val="10513306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7E236E67-9A3A-4DC0-A6C1-D3DE7DCF5560}" type="datetimeFigureOut">
              <a:rPr lang="en-US" smtClean="0"/>
              <a:t>20/12/2019</a:t>
            </a:fld>
            <a:endParaRPr lang="en-US"/>
          </a:p>
        </p:txBody>
      </p:sp>
      <p:sp>
        <p:nvSpPr>
          <p:cNvPr id="6" name="Footer Placeholder 5"/>
          <p:cNvSpPr>
            <a:spLocks noGrp="1"/>
          </p:cNvSpPr>
          <p:nvPr>
            <p:ph type="ftr" sz="quarter" idx="11"/>
          </p:nvPr>
        </p:nvSpPr>
        <p:spPr/>
        <p:txBody>
          <a:bodyPr/>
          <a:lstStyle/>
          <a:p>
            <a:endParaRPr lang="en-US"/>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943180A6-ED50-44AC-838D-B89B03E89734}" type="slidenum">
              <a:rPr lang="en-US" smtClean="0"/>
              <a:t>‹#›</a:t>
            </a:fld>
            <a:endParaRPr lang="en-US"/>
          </a:p>
        </p:txBody>
      </p:sp>
    </p:spTree>
    <p:extLst>
      <p:ext uri="{BB962C8B-B14F-4D97-AF65-F5344CB8AC3E}">
        <p14:creationId xmlns:p14="http://schemas.microsoft.com/office/powerpoint/2010/main" val="479278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7E236E67-9A3A-4DC0-A6C1-D3DE7DCF5560}" type="datetimeFigureOut">
              <a:rPr lang="en-US" smtClean="0"/>
              <a:t>20/12/2019</a:t>
            </a:fld>
            <a:endParaRPr lang="en-US"/>
          </a:p>
        </p:txBody>
      </p:sp>
      <p:sp>
        <p:nvSpPr>
          <p:cNvPr id="8" name="Footer Placeholder 7"/>
          <p:cNvSpPr>
            <a:spLocks noGrp="1"/>
          </p:cNvSpPr>
          <p:nvPr>
            <p:ph type="ftr" sz="quarter" idx="11"/>
          </p:nvPr>
        </p:nvSpPr>
        <p:spPr/>
        <p:txBody>
          <a:bodyPr/>
          <a:lstStyle/>
          <a:p>
            <a:endParaRPr lang="en-US"/>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943180A6-ED50-44AC-838D-B89B03E89734}" type="slidenum">
              <a:rPr lang="en-US" smtClean="0"/>
              <a:t>‹#›</a:t>
            </a:fld>
            <a:endParaRPr lang="en-US"/>
          </a:p>
        </p:txBody>
      </p:sp>
    </p:spTree>
    <p:extLst>
      <p:ext uri="{BB962C8B-B14F-4D97-AF65-F5344CB8AC3E}">
        <p14:creationId xmlns:p14="http://schemas.microsoft.com/office/powerpoint/2010/main" val="40530422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7E236E67-9A3A-4DC0-A6C1-D3DE7DCF5560}" type="datetimeFigureOut">
              <a:rPr lang="en-US" smtClean="0"/>
              <a:t>20/12/2019</a:t>
            </a:fld>
            <a:endParaRPr lang="en-US"/>
          </a:p>
        </p:txBody>
      </p:sp>
      <p:sp>
        <p:nvSpPr>
          <p:cNvPr id="4" name="Footer Placeholder 3"/>
          <p:cNvSpPr>
            <a:spLocks noGrp="1"/>
          </p:cNvSpPr>
          <p:nvPr>
            <p:ph type="ftr" sz="quarter" idx="11"/>
          </p:nvPr>
        </p:nvSpPr>
        <p:spPr/>
        <p:txBody>
          <a:bodyPr/>
          <a:lstStyle/>
          <a:p>
            <a:endParaRPr lang="en-US"/>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943180A6-ED50-44AC-838D-B89B03E89734}" type="slidenum">
              <a:rPr lang="en-US" smtClean="0"/>
              <a:t>‹#›</a:t>
            </a:fld>
            <a:endParaRPr lang="en-US"/>
          </a:p>
        </p:txBody>
      </p:sp>
    </p:spTree>
    <p:extLst>
      <p:ext uri="{BB962C8B-B14F-4D97-AF65-F5344CB8AC3E}">
        <p14:creationId xmlns:p14="http://schemas.microsoft.com/office/powerpoint/2010/main" val="29810686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E236E67-9A3A-4DC0-A6C1-D3DE7DCF5560}" type="datetimeFigureOut">
              <a:rPr lang="en-US" smtClean="0"/>
              <a:t>20/12/2019</a:t>
            </a:fld>
            <a:endParaRPr lang="en-US"/>
          </a:p>
        </p:txBody>
      </p:sp>
      <p:sp>
        <p:nvSpPr>
          <p:cNvPr id="3" name="Footer Placeholder 2"/>
          <p:cNvSpPr>
            <a:spLocks noGrp="1"/>
          </p:cNvSpPr>
          <p:nvPr>
            <p:ph type="ftr" sz="quarter" idx="11"/>
          </p:nvPr>
        </p:nvSpPr>
        <p:spPr/>
        <p:txBody>
          <a:bodyPr/>
          <a:lstStyle/>
          <a:p>
            <a:endParaRPr lang="en-US"/>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943180A6-ED50-44AC-838D-B89B03E89734}" type="slidenum">
              <a:rPr lang="en-US" smtClean="0"/>
              <a:t>‹#›</a:t>
            </a:fld>
            <a:endParaRPr lang="en-US"/>
          </a:p>
        </p:txBody>
      </p:sp>
    </p:spTree>
    <p:extLst>
      <p:ext uri="{BB962C8B-B14F-4D97-AF65-F5344CB8AC3E}">
        <p14:creationId xmlns:p14="http://schemas.microsoft.com/office/powerpoint/2010/main" val="17798482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smtClean="0"/>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7E236E67-9A3A-4DC0-A6C1-D3DE7DCF5560}" type="datetimeFigureOut">
              <a:rPr lang="en-US" smtClean="0"/>
              <a:t>20/12/2019</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943180A6-ED50-44AC-838D-B89B03E89734}" type="slidenum">
              <a:rPr lang="en-US" smtClean="0"/>
              <a:t>‹#›</a:t>
            </a:fld>
            <a:endParaRPr lang="en-US"/>
          </a:p>
        </p:txBody>
      </p:sp>
    </p:spTree>
    <p:extLst>
      <p:ext uri="{BB962C8B-B14F-4D97-AF65-F5344CB8AC3E}">
        <p14:creationId xmlns:p14="http://schemas.microsoft.com/office/powerpoint/2010/main" val="35126815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7E236E67-9A3A-4DC0-A6C1-D3DE7DCF5560}" type="datetimeFigureOut">
              <a:rPr lang="en-US" smtClean="0"/>
              <a:t>20/12/2019</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943180A6-ED50-44AC-838D-B89B03E89734}" type="slidenum">
              <a:rPr lang="en-US" smtClean="0"/>
              <a:t>‹#›</a:t>
            </a:fld>
            <a:endParaRPr lang="en-US"/>
          </a:p>
        </p:txBody>
      </p:sp>
    </p:spTree>
    <p:extLst>
      <p:ext uri="{BB962C8B-B14F-4D97-AF65-F5344CB8AC3E}">
        <p14:creationId xmlns:p14="http://schemas.microsoft.com/office/powerpoint/2010/main" val="9645156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7E236E67-9A3A-4DC0-A6C1-D3DE7DCF5560}" type="datetimeFigureOut">
              <a:rPr lang="en-US" smtClean="0"/>
              <a:t>20/12/2019</a:t>
            </a:fld>
            <a:endParaRPr lang="en-US"/>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943180A6-ED50-44AC-838D-B89B03E89734}" type="slidenum">
              <a:rPr lang="en-US" smtClean="0"/>
              <a:t>‹#›</a:t>
            </a:fld>
            <a:endParaRPr lang="en-US"/>
          </a:p>
        </p:txBody>
      </p:sp>
    </p:spTree>
    <p:extLst>
      <p:ext uri="{BB962C8B-B14F-4D97-AF65-F5344CB8AC3E}">
        <p14:creationId xmlns:p14="http://schemas.microsoft.com/office/powerpoint/2010/main" val="2008642337"/>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 id="2147483691" r:id="rId14"/>
    <p:sldLayoutId id="2147483692" r:id="rId15"/>
    <p:sldLayoutId id="2147483693"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3.jp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g"/><Relationship Id="rId1" Type="http://schemas.openxmlformats.org/officeDocument/2006/relationships/slideLayout" Target="../slideLayouts/slideLayout2.xml"/><Relationship Id="rId6" Type="http://schemas.openxmlformats.org/officeDocument/2006/relationships/image" Target="../media/image34.jpg"/><Relationship Id="rId5" Type="http://schemas.openxmlformats.org/officeDocument/2006/relationships/image" Target="../media/image33.jpg"/><Relationship Id="rId4" Type="http://schemas.openxmlformats.org/officeDocument/2006/relationships/image" Target="../media/image32.jpeg"/></Relationships>
</file>

<file path=ppt/slides/_rels/slide1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8.jpg"/><Relationship Id="rId7" Type="http://schemas.openxmlformats.org/officeDocument/2006/relationships/image" Target="../media/image22.jpg"/><Relationship Id="rId2" Type="http://schemas.openxmlformats.org/officeDocument/2006/relationships/image" Target="../media/image17.jp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jpg"/><Relationship Id="rId4" Type="http://schemas.openxmlformats.org/officeDocument/2006/relationships/image" Target="../media/image19.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464231" y="1385456"/>
            <a:ext cx="7330698" cy="540328"/>
          </a:xfrm>
        </p:spPr>
        <p:txBody>
          <a:bodyPr>
            <a:noAutofit/>
          </a:bodyPr>
          <a:lstStyle/>
          <a:p>
            <a:pPr algn="ctr"/>
            <a:r>
              <a:rPr lang="en-US" sz="3200" b="1" smtClean="0">
                <a:latin typeface="Times New Roman" panose="02020603050405020304" pitchFamily="18" charset="0"/>
                <a:cs typeface="Times New Roman" panose="02020603050405020304" pitchFamily="18" charset="0"/>
              </a:rPr>
              <a:t>CÔNG TY TNHH SHARK H&amp;G</a:t>
            </a:r>
            <a:endParaRPr lang="en-US" sz="3200" b="1">
              <a:latin typeface="Times New Roman" panose="02020603050405020304" pitchFamily="18" charset="0"/>
              <a:cs typeface="Times New Roman" panose="02020603050405020304" pitchFamily="18" charset="0"/>
            </a:endParaRPr>
          </a:p>
        </p:txBody>
      </p:sp>
      <p:sp>
        <p:nvSpPr>
          <p:cNvPr id="3" name="Subtitle 2"/>
          <p:cNvSpPr>
            <a:spLocks noGrp="1"/>
          </p:cNvSpPr>
          <p:nvPr>
            <p:ph type="subTitle" idx="1"/>
          </p:nvPr>
        </p:nvSpPr>
        <p:spPr>
          <a:xfrm>
            <a:off x="1343888" y="4979502"/>
            <a:ext cx="9560671" cy="1502349"/>
          </a:xfrm>
        </p:spPr>
        <p:txBody>
          <a:bodyPr>
            <a:normAutofit fontScale="62500" lnSpcReduction="20000"/>
          </a:bodyPr>
          <a:lstStyle/>
          <a:p>
            <a:pPr algn="ctr"/>
            <a:r>
              <a:rPr lang="en-US" sz="4600" b="1" err="1" smtClean="0">
                <a:latin typeface="Times New Roman" panose="02020603050405020304" pitchFamily="18" charset="0"/>
                <a:cs typeface="Times New Roman" panose="02020603050405020304" pitchFamily="18" charset="0"/>
              </a:rPr>
              <a:t>Nhóm</a:t>
            </a:r>
            <a:r>
              <a:rPr lang="en-US" sz="4600" b="1" smtClean="0">
                <a:latin typeface="Times New Roman" panose="02020603050405020304" pitchFamily="18" charset="0"/>
                <a:cs typeface="Times New Roman" panose="02020603050405020304" pitchFamily="18" charset="0"/>
              </a:rPr>
              <a:t>: JTBD</a:t>
            </a:r>
          </a:p>
          <a:p>
            <a:pPr algn="l">
              <a:lnSpc>
                <a:spcPct val="120000"/>
              </a:lnSpc>
            </a:pPr>
            <a:r>
              <a:rPr lang="en-US" sz="4000" b="1">
                <a:latin typeface="Times New Roman" panose="02020603050405020304" pitchFamily="18" charset="0"/>
                <a:cs typeface="Times New Roman" panose="02020603050405020304" pitchFamily="18" charset="0"/>
              </a:rPr>
              <a:t> </a:t>
            </a:r>
            <a:r>
              <a:rPr lang="en-US" sz="4000" b="1" smtClean="0">
                <a:latin typeface="Times New Roman" panose="02020603050405020304" pitchFamily="18" charset="0"/>
                <a:cs typeface="Times New Roman" panose="02020603050405020304" pitchFamily="18" charset="0"/>
              </a:rPr>
              <a:t>    	033.242.8099</a:t>
            </a:r>
          </a:p>
          <a:p>
            <a:pPr algn="l">
              <a:lnSpc>
                <a:spcPct val="120000"/>
              </a:lnSpc>
            </a:pPr>
            <a:r>
              <a:rPr lang="en-US" sz="4000" b="1">
                <a:latin typeface="Times New Roman" panose="02020603050405020304" pitchFamily="18" charset="0"/>
                <a:cs typeface="Times New Roman" panose="02020603050405020304" pitchFamily="18" charset="0"/>
              </a:rPr>
              <a:t> </a:t>
            </a:r>
            <a:r>
              <a:rPr lang="en-US" sz="4000" b="1" smtClean="0">
                <a:latin typeface="Times New Roman" panose="02020603050405020304" pitchFamily="18" charset="0"/>
                <a:cs typeface="Times New Roman" panose="02020603050405020304" pitchFamily="18" charset="0"/>
              </a:rPr>
              <a:t>   	45 – </a:t>
            </a:r>
            <a:r>
              <a:rPr lang="en-US" sz="4000" b="1" err="1" smtClean="0">
                <a:latin typeface="Times New Roman" panose="02020603050405020304" pitchFamily="18" charset="0"/>
                <a:cs typeface="Times New Roman" panose="02020603050405020304" pitchFamily="18" charset="0"/>
              </a:rPr>
              <a:t>Hồ</a:t>
            </a:r>
            <a:r>
              <a:rPr lang="en-US" sz="4000" b="1" smtClean="0">
                <a:latin typeface="Times New Roman" panose="02020603050405020304" pitchFamily="18" charset="0"/>
                <a:cs typeface="Times New Roman" panose="02020603050405020304" pitchFamily="18" charset="0"/>
              </a:rPr>
              <a:t> </a:t>
            </a:r>
            <a:r>
              <a:rPr lang="en-US" sz="4000" b="1" err="1" smtClean="0">
                <a:latin typeface="Times New Roman" panose="02020603050405020304" pitchFamily="18" charset="0"/>
                <a:cs typeface="Times New Roman" panose="02020603050405020304" pitchFamily="18" charset="0"/>
              </a:rPr>
              <a:t>Tùng</a:t>
            </a:r>
            <a:r>
              <a:rPr lang="en-US" sz="4000" b="1" smtClean="0">
                <a:latin typeface="Times New Roman" panose="02020603050405020304" pitchFamily="18" charset="0"/>
                <a:cs typeface="Times New Roman" panose="02020603050405020304" pitchFamily="18" charset="0"/>
              </a:rPr>
              <a:t> </a:t>
            </a:r>
            <a:r>
              <a:rPr lang="en-US" sz="4000" b="1" err="1" smtClean="0">
                <a:latin typeface="Times New Roman" panose="02020603050405020304" pitchFamily="18" charset="0"/>
                <a:cs typeface="Times New Roman" panose="02020603050405020304" pitchFamily="18" charset="0"/>
              </a:rPr>
              <a:t>Mậu</a:t>
            </a:r>
            <a:endParaRPr lang="en-US" sz="4000" b="1" smtClean="0">
              <a:latin typeface="Times New Roman" panose="02020603050405020304" pitchFamily="18" charset="0"/>
              <a:cs typeface="Times New Roman" panose="02020603050405020304" pitchFamily="18" charset="0"/>
            </a:endParaRPr>
          </a:p>
          <a:p>
            <a:pPr algn="l"/>
            <a:endParaRPr lang="en-US" sz="2800" b="1" smtClean="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4388" t="808" r="4388" b="48485"/>
          <a:stretch/>
        </p:blipFill>
        <p:spPr>
          <a:xfrm>
            <a:off x="4647514" y="1925784"/>
            <a:ext cx="2953417" cy="2878691"/>
          </a:xfrm>
          <a:prstGeom prst="rect">
            <a:avLst/>
          </a:prstGeom>
        </p:spPr>
      </p:pic>
      <p:pic>
        <p:nvPicPr>
          <p:cNvPr id="5" name="Picture 4"/>
          <p:cNvPicPr>
            <a:picLocks noChangeAspect="1"/>
          </p:cNvPicPr>
          <p:nvPr/>
        </p:nvPicPr>
        <p:blipFill rotWithShape="1">
          <a:blip r:embed="rId3"/>
          <a:srcRect l="75875" t="68466" r="21356" b="26799"/>
          <a:stretch/>
        </p:blipFill>
        <p:spPr>
          <a:xfrm>
            <a:off x="1371598" y="5561771"/>
            <a:ext cx="332508" cy="295140"/>
          </a:xfrm>
          <a:prstGeom prst="rect">
            <a:avLst/>
          </a:prstGeom>
        </p:spPr>
      </p:pic>
      <p:pic>
        <p:nvPicPr>
          <p:cNvPr id="6" name="Picture 5"/>
          <p:cNvPicPr>
            <a:picLocks noChangeAspect="1"/>
          </p:cNvPicPr>
          <p:nvPr/>
        </p:nvPicPr>
        <p:blipFill rotWithShape="1">
          <a:blip r:embed="rId3"/>
          <a:srcRect l="75982" t="73769" r="21463" b="20928"/>
          <a:stretch/>
        </p:blipFill>
        <p:spPr>
          <a:xfrm>
            <a:off x="1371598" y="6031938"/>
            <a:ext cx="332508" cy="313995"/>
          </a:xfrm>
          <a:prstGeom prst="rect">
            <a:avLst/>
          </a:prstGeom>
        </p:spPr>
      </p:pic>
    </p:spTree>
    <p:extLst>
      <p:ext uri="{BB962C8B-B14F-4D97-AF65-F5344CB8AC3E}">
        <p14:creationId xmlns:p14="http://schemas.microsoft.com/office/powerpoint/2010/main" val="235338249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0" y="286485"/>
            <a:ext cx="12191999" cy="712321"/>
          </a:xfrm>
        </p:spPr>
        <p:txBody>
          <a:bodyPr>
            <a:normAutofit/>
          </a:bodyPr>
          <a:lstStyle/>
          <a:p>
            <a:pPr algn="ctr"/>
            <a:r>
              <a:rPr lang="en-US" b="1" smtClean="0">
                <a:latin typeface="Times New Roman" panose="02020603050405020304" pitchFamily="18" charset="0"/>
                <a:cs typeface="Times New Roman" panose="02020603050405020304" pitchFamily="18" charset="0"/>
              </a:rPr>
              <a:t>MARKETING</a:t>
            </a:r>
            <a:endParaRPr lang="en-US" b="1">
              <a:latin typeface="Times New Roman" panose="02020603050405020304" pitchFamily="18" charset="0"/>
              <a:cs typeface="Times New Roman" panose="02020603050405020304" pitchFamily="18" charset="0"/>
            </a:endParaRPr>
          </a:p>
        </p:txBody>
      </p:sp>
      <p:pic>
        <p:nvPicPr>
          <p:cNvPr id="4" name="Picture 3"/>
          <p:cNvPicPr/>
          <p:nvPr/>
        </p:nvPicPr>
        <p:blipFill>
          <a:blip r:embed="rId2">
            <a:extLst>
              <a:ext uri="{28A0092B-C50C-407E-A947-70E740481C1C}">
                <a14:useLocalDpi xmlns:a14="http://schemas.microsoft.com/office/drawing/2010/main" val="0"/>
              </a:ext>
            </a:extLst>
          </a:blip>
          <a:stretch>
            <a:fillRect/>
          </a:stretch>
        </p:blipFill>
        <p:spPr>
          <a:xfrm>
            <a:off x="210868" y="998806"/>
            <a:ext cx="4220308" cy="1814731"/>
          </a:xfrm>
          <a:prstGeom prst="rect">
            <a:avLst/>
          </a:prstGeom>
        </p:spPr>
      </p:pic>
      <p:pic>
        <p:nvPicPr>
          <p:cNvPr id="5" name="Picture 4"/>
          <p:cNvPicPr/>
          <p:nvPr/>
        </p:nvPicPr>
        <p:blipFill>
          <a:blip r:embed="rId3">
            <a:extLst>
              <a:ext uri="{28A0092B-C50C-407E-A947-70E740481C1C}">
                <a14:useLocalDpi xmlns:a14="http://schemas.microsoft.com/office/drawing/2010/main" val="0"/>
              </a:ext>
            </a:extLst>
          </a:blip>
          <a:stretch>
            <a:fillRect/>
          </a:stretch>
        </p:blipFill>
        <p:spPr>
          <a:xfrm>
            <a:off x="4659043" y="998806"/>
            <a:ext cx="3239672" cy="5022166"/>
          </a:xfrm>
          <a:prstGeom prst="rect">
            <a:avLst/>
          </a:prstGeom>
        </p:spPr>
      </p:pic>
      <p:pic>
        <p:nvPicPr>
          <p:cNvPr id="6" name="Picture 5"/>
          <p:cNvPicPr/>
          <p:nvPr/>
        </p:nvPicPr>
        <p:blipFill rotWithShape="1">
          <a:blip r:embed="rId4"/>
          <a:srcRect l="27306" t="13456" r="29151" b="15995"/>
          <a:stretch/>
        </p:blipFill>
        <p:spPr bwMode="auto">
          <a:xfrm>
            <a:off x="8168638" y="998806"/>
            <a:ext cx="3795494" cy="5022166"/>
          </a:xfrm>
          <a:prstGeom prst="rect">
            <a:avLst/>
          </a:prstGeom>
          <a:ln>
            <a:noFill/>
          </a:ln>
          <a:effectLst>
            <a:outerShdw blurRad="190500" algn="tl" rotWithShape="0">
              <a:srgbClr val="000000">
                <a:alpha val="70000"/>
              </a:srgbClr>
            </a:outerShdw>
          </a:effectLst>
          <a:extLst>
            <a:ext uri="{53640926-AAD7-44D8-BBD7-CCE9431645EC}">
              <a14:shadowObscured xmlns:a14="http://schemas.microsoft.com/office/drawing/2010/main"/>
            </a:ext>
          </a:extLst>
        </p:spPr>
      </p:pic>
      <p:sp>
        <p:nvSpPr>
          <p:cNvPr id="8" name="Rectangle 7"/>
          <p:cNvSpPr/>
          <p:nvPr/>
        </p:nvSpPr>
        <p:spPr>
          <a:xfrm>
            <a:off x="210868" y="2929595"/>
            <a:ext cx="4220308" cy="464234"/>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000" b="1" smtClean="0">
                <a:solidFill>
                  <a:schemeClr val="tx1"/>
                </a:solidFill>
                <a:latin typeface="Times New Roman" panose="02020603050405020304" pitchFamily="18" charset="0"/>
                <a:cs typeface="Times New Roman" panose="02020603050405020304" pitchFamily="18" charset="0"/>
              </a:rPr>
              <a:t>Marketing truyền miệng</a:t>
            </a:r>
            <a:endParaRPr lang="en-US" sz="2000" b="1">
              <a:solidFill>
                <a:schemeClr val="tx1"/>
              </a:solidFill>
              <a:latin typeface="Times New Roman" panose="02020603050405020304" pitchFamily="18" charset="0"/>
              <a:cs typeface="Times New Roman" panose="02020603050405020304" pitchFamily="18" charset="0"/>
            </a:endParaRPr>
          </a:p>
        </p:txBody>
      </p:sp>
      <p:sp>
        <p:nvSpPr>
          <p:cNvPr id="9" name="Rectangle 8"/>
          <p:cNvSpPr/>
          <p:nvPr/>
        </p:nvSpPr>
        <p:spPr>
          <a:xfrm>
            <a:off x="4659043" y="6226856"/>
            <a:ext cx="3239672" cy="464234"/>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000" b="1" smtClean="0">
                <a:solidFill>
                  <a:schemeClr val="tx1"/>
                </a:solidFill>
                <a:latin typeface="Times New Roman" panose="02020603050405020304" pitchFamily="18" charset="0"/>
                <a:cs typeface="Times New Roman" panose="02020603050405020304" pitchFamily="18" charset="0"/>
              </a:rPr>
              <a:t>Poster quảng cáo</a:t>
            </a:r>
            <a:endParaRPr lang="en-US" sz="2000" b="1">
              <a:solidFill>
                <a:schemeClr val="tx1"/>
              </a:solidFill>
              <a:latin typeface="Times New Roman" panose="02020603050405020304" pitchFamily="18" charset="0"/>
              <a:cs typeface="Times New Roman" panose="02020603050405020304" pitchFamily="18" charset="0"/>
            </a:endParaRPr>
          </a:p>
        </p:txBody>
      </p:sp>
      <p:sp>
        <p:nvSpPr>
          <p:cNvPr id="10" name="Rectangle 9"/>
          <p:cNvSpPr/>
          <p:nvPr/>
        </p:nvSpPr>
        <p:spPr>
          <a:xfrm>
            <a:off x="8168638" y="6226856"/>
            <a:ext cx="3795494" cy="464234"/>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000" b="1" smtClean="0">
                <a:solidFill>
                  <a:schemeClr val="tx1"/>
                </a:solidFill>
                <a:latin typeface="Times New Roman" panose="02020603050405020304" pitchFamily="18" charset="0"/>
                <a:cs typeface="Times New Roman" panose="02020603050405020304" pitchFamily="18" charset="0"/>
              </a:rPr>
              <a:t>Quảng cáo trên MXH</a:t>
            </a:r>
            <a:endParaRPr lang="en-US" sz="2000" b="1">
              <a:solidFill>
                <a:schemeClr val="tx1"/>
              </a:solidFill>
              <a:latin typeface="Times New Roman" panose="02020603050405020304" pitchFamily="18" charset="0"/>
              <a:cs typeface="Times New Roman" panose="02020603050405020304" pitchFamily="18" charset="0"/>
            </a:endParaRPr>
          </a:p>
        </p:txBody>
      </p:sp>
      <p:pic>
        <p:nvPicPr>
          <p:cNvPr id="11" name="Picture 10"/>
          <p:cNvPicPr>
            <a:picLocks noChangeAspect="1"/>
          </p:cNvPicPr>
          <p:nvPr/>
        </p:nvPicPr>
        <p:blipFill rotWithShape="1">
          <a:blip r:embed="rId5" cstate="print">
            <a:extLst>
              <a:ext uri="{28A0092B-C50C-407E-A947-70E740481C1C}">
                <a14:useLocalDpi xmlns:a14="http://schemas.microsoft.com/office/drawing/2010/main" val="0"/>
              </a:ext>
            </a:extLst>
          </a:blip>
          <a:srcRect l="2243" t="4243" r="3697" b="8888"/>
          <a:stretch/>
        </p:blipFill>
        <p:spPr>
          <a:xfrm>
            <a:off x="970204" y="3509887"/>
            <a:ext cx="2701636" cy="3181201"/>
          </a:xfrm>
          <a:prstGeom prst="rect">
            <a:avLst/>
          </a:prstGeom>
        </p:spPr>
      </p:pic>
    </p:spTree>
    <p:extLst>
      <p:ext uri="{BB962C8B-B14F-4D97-AF65-F5344CB8AC3E}">
        <p14:creationId xmlns:p14="http://schemas.microsoft.com/office/powerpoint/2010/main" val="130128435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0" y="258350"/>
            <a:ext cx="12192000" cy="656050"/>
          </a:xfrm>
        </p:spPr>
        <p:txBody>
          <a:bodyPr/>
          <a:lstStyle/>
          <a:p>
            <a:pPr algn="ctr"/>
            <a:r>
              <a:rPr lang="en-US" b="1" smtClean="0">
                <a:latin typeface="Times New Roman" panose="02020603050405020304" pitchFamily="18" charset="0"/>
                <a:cs typeface="Times New Roman" panose="02020603050405020304" pitchFamily="18" charset="0"/>
              </a:rPr>
              <a:t>THU HÚT KHÁCH HÀNG</a:t>
            </a:r>
            <a:endParaRPr lang="en-US" b="1">
              <a:latin typeface="Times New Roman" panose="02020603050405020304" pitchFamily="18" charset="0"/>
              <a:cs typeface="Times New Roman" panose="02020603050405020304" pitchFamily="18" charset="0"/>
            </a:endParaRPr>
          </a:p>
        </p:txBody>
      </p:sp>
      <p:pic>
        <p:nvPicPr>
          <p:cNvPr id="4" name="Picture 3"/>
          <p:cNvPicPr/>
          <p:nvPr/>
        </p:nvPicPr>
        <p:blipFill rotWithShape="1">
          <a:blip r:embed="rId2"/>
          <a:srcRect l="7565" t="15425" r="8670" b="7778"/>
          <a:stretch/>
        </p:blipFill>
        <p:spPr bwMode="auto">
          <a:xfrm>
            <a:off x="5888181" y="1624695"/>
            <a:ext cx="5846617" cy="3643532"/>
          </a:xfrm>
          <a:prstGeom prst="rect">
            <a:avLst/>
          </a:prstGeom>
          <a:ln>
            <a:noFill/>
          </a:ln>
          <a:extLst>
            <a:ext uri="{53640926-AAD7-44D8-BBD7-CCE9431645EC}">
              <a14:shadowObscured xmlns:a14="http://schemas.microsoft.com/office/drawing/2010/main"/>
            </a:ext>
          </a:extLst>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5650" t="11983" r="1961" b="8838"/>
          <a:stretch/>
        </p:blipFill>
        <p:spPr>
          <a:xfrm rot="16200000">
            <a:off x="1679987" y="-162670"/>
            <a:ext cx="2583795" cy="5084449"/>
          </a:xfrm>
          <a:prstGeom prst="rect">
            <a:avLst/>
          </a:prstGeom>
        </p:spPr>
      </p:pic>
      <p:sp>
        <p:nvSpPr>
          <p:cNvPr id="7" name="Rectangle 6"/>
          <p:cNvSpPr/>
          <p:nvPr/>
        </p:nvSpPr>
        <p:spPr>
          <a:xfrm>
            <a:off x="5888181" y="5368923"/>
            <a:ext cx="5846617" cy="66501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2400" b="1" smtClean="0">
                <a:solidFill>
                  <a:schemeClr val="tx1"/>
                </a:solidFill>
                <a:latin typeface="Times New Roman" panose="02020603050405020304" pitchFamily="18" charset="0"/>
                <a:cs typeface="Times New Roman" panose="02020603050405020304" pitchFamily="18" charset="0"/>
              </a:rPr>
              <a:t>Chương trình khuyễn mãi dịp Noel</a:t>
            </a:r>
            <a:endParaRPr lang="en-US" sz="2400" b="1">
              <a:solidFill>
                <a:schemeClr val="tx1"/>
              </a:solidFill>
              <a:latin typeface="Times New Roman" panose="02020603050405020304" pitchFamily="18" charset="0"/>
              <a:cs typeface="Times New Roman" panose="02020603050405020304" pitchFamily="18" charset="0"/>
            </a:endParaRPr>
          </a:p>
        </p:txBody>
      </p:sp>
      <p:pic>
        <p:nvPicPr>
          <p:cNvPr id="8" name="Picture 7"/>
          <p:cNvPicPr>
            <a:picLocks noChangeAspect="1"/>
          </p:cNvPicPr>
          <p:nvPr/>
        </p:nvPicPr>
        <p:blipFill rotWithShape="1">
          <a:blip r:embed="rId4" cstate="print">
            <a:extLst>
              <a:ext uri="{28A0092B-C50C-407E-A947-70E740481C1C}">
                <a14:useLocalDpi xmlns:a14="http://schemas.microsoft.com/office/drawing/2010/main" val="0"/>
              </a:ext>
            </a:extLst>
          </a:blip>
          <a:srcRect l="4270" t="8804" r="8265" b="12085"/>
          <a:stretch/>
        </p:blipFill>
        <p:spPr>
          <a:xfrm>
            <a:off x="429659" y="3844705"/>
            <a:ext cx="5084450" cy="2556095"/>
          </a:xfrm>
          <a:prstGeom prst="rect">
            <a:avLst/>
          </a:prstGeom>
        </p:spPr>
      </p:pic>
    </p:spTree>
    <p:extLst>
      <p:ext uri="{BB962C8B-B14F-4D97-AF65-F5344CB8AC3E}">
        <p14:creationId xmlns:p14="http://schemas.microsoft.com/office/powerpoint/2010/main" val="346030392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0" y="342756"/>
            <a:ext cx="12192000" cy="768592"/>
          </a:xfrm>
        </p:spPr>
        <p:txBody>
          <a:bodyPr/>
          <a:lstStyle/>
          <a:p>
            <a:pPr algn="ctr"/>
            <a:r>
              <a:rPr lang="en-US" b="1" smtClean="0">
                <a:latin typeface="Times New Roman" panose="02020603050405020304" pitchFamily="18" charset="0"/>
                <a:cs typeface="Times New Roman" panose="02020603050405020304" pitchFamily="18" charset="0"/>
              </a:rPr>
              <a:t>KẾ HOẠCH TÀI CHÍNH DỰ KIẾN</a:t>
            </a:r>
            <a:endParaRPr lang="en-US" b="1">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rotWithShape="1">
          <a:blip r:embed="rId2"/>
          <a:srcRect l="6332" t="35741" r="2196" b="29688"/>
          <a:stretch/>
        </p:blipFill>
        <p:spPr>
          <a:xfrm>
            <a:off x="0" y="2000250"/>
            <a:ext cx="12192000" cy="2857500"/>
          </a:xfrm>
          <a:prstGeom prst="rect">
            <a:avLst/>
          </a:prstGeom>
        </p:spPr>
      </p:pic>
      <p:sp>
        <p:nvSpPr>
          <p:cNvPr id="5" name="TextBox 4"/>
          <p:cNvSpPr txBox="1"/>
          <p:nvPr/>
        </p:nvSpPr>
        <p:spPr>
          <a:xfrm>
            <a:off x="0" y="956603"/>
            <a:ext cx="12192000" cy="461665"/>
          </a:xfrm>
          <a:prstGeom prst="rect">
            <a:avLst/>
          </a:prstGeom>
          <a:noFill/>
        </p:spPr>
        <p:txBody>
          <a:bodyPr wrap="square" rtlCol="0">
            <a:spAutoFit/>
          </a:bodyPr>
          <a:lstStyle/>
          <a:p>
            <a:pPr algn="ctr"/>
            <a:r>
              <a:rPr lang="en-US" sz="2400" b="1" i="1" smtClean="0">
                <a:latin typeface="Times New Roman" panose="02020603050405020304" pitchFamily="18" charset="0"/>
                <a:cs typeface="Times New Roman" panose="02020603050405020304" pitchFamily="18" charset="0"/>
              </a:rPr>
              <a:t>( 05/2019 – 12/2019)</a:t>
            </a:r>
            <a:endParaRPr lang="en-US" sz="2400" b="1" i="1">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1324399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0" y="145809"/>
            <a:ext cx="12191999" cy="698253"/>
          </a:xfrm>
        </p:spPr>
        <p:txBody>
          <a:bodyPr/>
          <a:lstStyle/>
          <a:p>
            <a:pPr algn="ctr"/>
            <a:r>
              <a:rPr lang="en-US" b="1" smtClean="0">
                <a:solidFill>
                  <a:schemeClr val="tx1"/>
                </a:solidFill>
                <a:latin typeface="Times New Roman" panose="02020603050405020304" pitchFamily="18" charset="0"/>
                <a:cs typeface="Times New Roman" panose="02020603050405020304" pitchFamily="18" charset="0"/>
              </a:rPr>
              <a:t>RỦI RO &amp; KHẮC PHỤC</a:t>
            </a:r>
            <a:endParaRPr lang="en-US" b="1">
              <a:solidFill>
                <a:schemeClr val="tx1"/>
              </a:solidFill>
              <a:latin typeface="Times New Roman" panose="02020603050405020304" pitchFamily="18" charset="0"/>
              <a:cs typeface="Times New Roman" panose="02020603050405020304" pitchFamily="18" charset="0"/>
            </a:endParaRPr>
          </a:p>
        </p:txBody>
      </p:sp>
      <p:pic>
        <p:nvPicPr>
          <p:cNvPr id="6" name="Picture 5"/>
          <p:cNvPicPr/>
          <p:nvPr/>
        </p:nvPicPr>
        <p:blipFill>
          <a:blip r:embed="rId2">
            <a:extLst>
              <a:ext uri="{28A0092B-C50C-407E-A947-70E740481C1C}">
                <a14:useLocalDpi xmlns:a14="http://schemas.microsoft.com/office/drawing/2010/main" val="0"/>
              </a:ext>
            </a:extLst>
          </a:blip>
          <a:stretch>
            <a:fillRect/>
          </a:stretch>
        </p:blipFill>
        <p:spPr>
          <a:xfrm>
            <a:off x="262890" y="844062"/>
            <a:ext cx="3619500" cy="2504049"/>
          </a:xfrm>
          <a:prstGeom prst="rect">
            <a:avLst/>
          </a:prstGeom>
        </p:spPr>
      </p:pic>
      <p:pic>
        <p:nvPicPr>
          <p:cNvPr id="7" name="Picture 6"/>
          <p:cNvPicPr/>
          <p:nvPr/>
        </p:nvPicPr>
        <p:blipFill rotWithShape="1">
          <a:blip r:embed="rId3" cstate="print">
            <a:extLst>
              <a:ext uri="{28A0092B-C50C-407E-A947-70E740481C1C}">
                <a14:useLocalDpi xmlns:a14="http://schemas.microsoft.com/office/drawing/2010/main" val="0"/>
              </a:ext>
            </a:extLst>
          </a:blip>
          <a:srcRect l="24025" t="12048"/>
          <a:stretch/>
        </p:blipFill>
        <p:spPr bwMode="auto">
          <a:xfrm>
            <a:off x="4145279" y="844061"/>
            <a:ext cx="4167505" cy="2504049"/>
          </a:xfrm>
          <a:prstGeom prst="rect">
            <a:avLst/>
          </a:prstGeom>
          <a:ln>
            <a:noFill/>
          </a:ln>
          <a:extLst>
            <a:ext uri="{53640926-AAD7-44D8-BBD7-CCE9431645EC}">
              <a14:shadowObscured xmlns:a14="http://schemas.microsoft.com/office/drawing/2010/main"/>
            </a:ext>
          </a:extLst>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75526" y="844060"/>
            <a:ext cx="3353730" cy="2504050"/>
          </a:xfrm>
          <a:prstGeom prst="rect">
            <a:avLst/>
          </a:prstGeom>
        </p:spPr>
      </p:pic>
      <p:sp>
        <p:nvSpPr>
          <p:cNvPr id="9" name="Round Single Corner Rectangle 8"/>
          <p:cNvSpPr/>
          <p:nvPr/>
        </p:nvSpPr>
        <p:spPr>
          <a:xfrm>
            <a:off x="262890" y="3483656"/>
            <a:ext cx="3619500" cy="562708"/>
          </a:xfrm>
          <a:prstGeom prst="round1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b="1" smtClean="0">
                <a:solidFill>
                  <a:schemeClr val="tx1"/>
                </a:solidFill>
                <a:latin typeface="Times New Roman" panose="02020603050405020304" pitchFamily="18" charset="0"/>
                <a:cs typeface="Times New Roman" panose="02020603050405020304" pitchFamily="18" charset="0"/>
              </a:rPr>
              <a:t>Thiệt hại do cháy nổ</a:t>
            </a:r>
            <a:endParaRPr lang="en-US" b="1">
              <a:solidFill>
                <a:schemeClr val="tx1"/>
              </a:solidFill>
              <a:latin typeface="Times New Roman" panose="02020603050405020304" pitchFamily="18" charset="0"/>
              <a:cs typeface="Times New Roman" panose="02020603050405020304" pitchFamily="18" charset="0"/>
            </a:endParaRPr>
          </a:p>
        </p:txBody>
      </p:sp>
      <p:sp>
        <p:nvSpPr>
          <p:cNvPr id="10" name="Round Single Corner Rectangle 9"/>
          <p:cNvSpPr/>
          <p:nvPr/>
        </p:nvSpPr>
        <p:spPr>
          <a:xfrm>
            <a:off x="4145279" y="3483656"/>
            <a:ext cx="4167505" cy="562708"/>
          </a:xfrm>
          <a:prstGeom prst="round1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b="1" smtClean="0">
                <a:solidFill>
                  <a:schemeClr val="tx1"/>
                </a:solidFill>
                <a:latin typeface="Times New Roman" panose="02020603050405020304" pitchFamily="18" charset="0"/>
                <a:cs typeface="Times New Roman" panose="02020603050405020304" pitchFamily="18" charset="0"/>
              </a:rPr>
              <a:t>Thái độ nhân viên phục vụ</a:t>
            </a:r>
            <a:endParaRPr lang="en-US" b="1">
              <a:solidFill>
                <a:schemeClr val="tx1"/>
              </a:solidFill>
              <a:latin typeface="Times New Roman" panose="02020603050405020304" pitchFamily="18" charset="0"/>
              <a:cs typeface="Times New Roman" panose="02020603050405020304" pitchFamily="18" charset="0"/>
            </a:endParaRPr>
          </a:p>
        </p:txBody>
      </p:sp>
      <p:sp>
        <p:nvSpPr>
          <p:cNvPr id="11" name="Round Single Corner Rectangle 10"/>
          <p:cNvSpPr/>
          <p:nvPr/>
        </p:nvSpPr>
        <p:spPr>
          <a:xfrm rot="16200000">
            <a:off x="808395" y="5152579"/>
            <a:ext cx="2504048" cy="562708"/>
          </a:xfrm>
          <a:prstGeom prst="round1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b="1" smtClean="0">
                <a:solidFill>
                  <a:schemeClr val="tx1"/>
                </a:solidFill>
                <a:latin typeface="Times New Roman" panose="02020603050405020304" pitchFamily="18" charset="0"/>
                <a:cs typeface="Times New Roman" panose="02020603050405020304" pitchFamily="18" charset="0"/>
              </a:rPr>
              <a:t>Thị trường biến động</a:t>
            </a:r>
            <a:endParaRPr lang="en-US" b="1">
              <a:solidFill>
                <a:schemeClr val="tx1"/>
              </a:solidFill>
              <a:latin typeface="Times New Roman" panose="02020603050405020304" pitchFamily="18" charset="0"/>
              <a:cs typeface="Times New Roman" panose="02020603050405020304" pitchFamily="18" charset="0"/>
            </a:endParaRPr>
          </a:p>
        </p:txBody>
      </p:sp>
      <p:sp>
        <p:nvSpPr>
          <p:cNvPr id="12" name="Round Single Corner Rectangle 11"/>
          <p:cNvSpPr/>
          <p:nvPr/>
        </p:nvSpPr>
        <p:spPr>
          <a:xfrm rot="16200000">
            <a:off x="9063005" y="5152578"/>
            <a:ext cx="2504049" cy="562708"/>
          </a:xfrm>
          <a:prstGeom prst="round1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b="1" smtClean="0">
                <a:solidFill>
                  <a:schemeClr val="tx1"/>
                </a:solidFill>
                <a:latin typeface="Times New Roman" panose="02020603050405020304" pitchFamily="18" charset="0"/>
                <a:cs typeface="Times New Roman" panose="02020603050405020304" pitchFamily="18" charset="0"/>
              </a:rPr>
              <a:t>Cạnh tranh thị trường</a:t>
            </a:r>
            <a:endParaRPr lang="en-US" b="1">
              <a:solidFill>
                <a:schemeClr val="tx1"/>
              </a:solidFill>
              <a:latin typeface="Times New Roman" panose="02020603050405020304" pitchFamily="18" charset="0"/>
              <a:cs typeface="Times New Roman" panose="02020603050405020304" pitchFamily="18" charset="0"/>
            </a:endParaRPr>
          </a:p>
        </p:txBody>
      </p:sp>
      <p:sp>
        <p:nvSpPr>
          <p:cNvPr id="13" name="Round Single Corner Rectangle 12"/>
          <p:cNvSpPr/>
          <p:nvPr/>
        </p:nvSpPr>
        <p:spPr>
          <a:xfrm>
            <a:off x="8572499" y="3483656"/>
            <a:ext cx="3353730" cy="562708"/>
          </a:xfrm>
          <a:prstGeom prst="round1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b="1" smtClean="0">
                <a:solidFill>
                  <a:schemeClr val="tx1"/>
                </a:solidFill>
                <a:latin typeface="Times New Roman" panose="02020603050405020304" pitchFamily="18" charset="0"/>
                <a:cs typeface="Times New Roman" panose="02020603050405020304" pitchFamily="18" charset="0"/>
              </a:rPr>
              <a:t>Vệ sinh an toàn thực phẩm</a:t>
            </a:r>
            <a:endParaRPr lang="en-US" b="1">
              <a:solidFill>
                <a:schemeClr val="tx1"/>
              </a:solidFill>
              <a:latin typeface="Times New Roman" panose="02020603050405020304" pitchFamily="18" charset="0"/>
              <a:cs typeface="Times New Roman" panose="02020603050405020304" pitchFamily="18" charset="0"/>
            </a:endParaRPr>
          </a:p>
        </p:txBody>
      </p:sp>
      <p:pic>
        <p:nvPicPr>
          <p:cNvPr id="14" name="Picture 1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511493" y="4181910"/>
            <a:ext cx="3392161" cy="2504048"/>
          </a:xfrm>
          <a:prstGeom prst="rect">
            <a:avLst/>
          </a:prstGeom>
        </p:spPr>
      </p:pic>
      <p:pic>
        <p:nvPicPr>
          <p:cNvPr id="15" name="Picture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426602" y="4181908"/>
            <a:ext cx="3437354" cy="2504049"/>
          </a:xfrm>
          <a:prstGeom prst="rect">
            <a:avLst/>
          </a:prstGeom>
        </p:spPr>
      </p:pic>
    </p:spTree>
    <p:extLst>
      <p:ext uri="{BB962C8B-B14F-4D97-AF65-F5344CB8AC3E}">
        <p14:creationId xmlns:p14="http://schemas.microsoft.com/office/powerpoint/2010/main" val="390914332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9980062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664457" y="314620"/>
            <a:ext cx="8911687" cy="1280890"/>
          </a:xfrm>
        </p:spPr>
        <p:txBody>
          <a:bodyPr>
            <a:normAutofit/>
          </a:bodyPr>
          <a:lstStyle/>
          <a:p>
            <a:pPr algn="ctr"/>
            <a:r>
              <a:rPr lang="en-US" sz="4000" b="1" smtClean="0">
                <a:latin typeface="Times New Roman" panose="02020603050405020304" pitchFamily="18" charset="0"/>
                <a:cs typeface="Times New Roman" panose="02020603050405020304" pitchFamily="18" charset="0"/>
              </a:rPr>
              <a:t>NỘI DUNG CHÍNH</a:t>
            </a:r>
            <a:endParaRPr lang="en-US" sz="4000" b="1">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2098" t="18142" r="67971" b="33363"/>
          <a:stretch/>
        </p:blipFill>
        <p:spPr>
          <a:xfrm>
            <a:off x="359913" y="2377440"/>
            <a:ext cx="2609088" cy="2377440"/>
          </a:xfrm>
          <a:prstGeom prst="ellipse">
            <a:avLst/>
          </a:prstGeom>
          <a:ln>
            <a:noFill/>
          </a:ln>
          <a:effectLst>
            <a:outerShdw blurRad="190500" algn="tl" rotWithShape="0">
              <a:srgbClr val="000000">
                <a:alpha val="70000"/>
              </a:srgbClr>
            </a:outerShdw>
          </a:effectLst>
        </p:spPr>
      </p:pic>
      <p:sp>
        <p:nvSpPr>
          <p:cNvPr id="6" name="Pentagon 5"/>
          <p:cNvSpPr/>
          <p:nvPr/>
        </p:nvSpPr>
        <p:spPr>
          <a:xfrm flipH="1">
            <a:off x="3256624" y="1390585"/>
            <a:ext cx="8251169" cy="400446"/>
          </a:xfrm>
          <a:prstGeom prst="homePlat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2800" b="1" err="1" smtClean="0">
                <a:latin typeface="Times New Roman" panose="02020603050405020304" pitchFamily="18" charset="0"/>
                <a:cs typeface="Times New Roman" panose="02020603050405020304" pitchFamily="18" charset="0"/>
              </a:rPr>
              <a:t>Giới</a:t>
            </a:r>
            <a:r>
              <a:rPr lang="en-US" sz="2800" b="1" smtClean="0">
                <a:latin typeface="Times New Roman" panose="02020603050405020304" pitchFamily="18" charset="0"/>
                <a:cs typeface="Times New Roman" panose="02020603050405020304" pitchFamily="18" charset="0"/>
              </a:rPr>
              <a:t> </a:t>
            </a:r>
            <a:r>
              <a:rPr lang="en-US" sz="2800" b="1" err="1" smtClean="0">
                <a:latin typeface="Times New Roman" panose="02020603050405020304" pitchFamily="18" charset="0"/>
                <a:cs typeface="Times New Roman" panose="02020603050405020304" pitchFamily="18" charset="0"/>
              </a:rPr>
              <a:t>thiệu</a:t>
            </a:r>
            <a:endParaRPr lang="en-US" sz="2800" b="1">
              <a:latin typeface="Times New Roman" panose="02020603050405020304" pitchFamily="18" charset="0"/>
              <a:cs typeface="Times New Roman" panose="02020603050405020304" pitchFamily="18" charset="0"/>
            </a:endParaRPr>
          </a:p>
        </p:txBody>
      </p:sp>
      <p:sp>
        <p:nvSpPr>
          <p:cNvPr id="7" name="Pentagon 6"/>
          <p:cNvSpPr/>
          <p:nvPr/>
        </p:nvSpPr>
        <p:spPr>
          <a:xfrm flipH="1">
            <a:off x="3256628" y="2057129"/>
            <a:ext cx="8251169" cy="441426"/>
          </a:xfrm>
          <a:prstGeom prst="homePlat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2800" b="1" smtClean="0">
                <a:latin typeface="Times New Roman" panose="02020603050405020304" pitchFamily="18" charset="0"/>
                <a:cs typeface="Times New Roman" panose="02020603050405020304" pitchFamily="18" charset="0"/>
              </a:rPr>
              <a:t>Đối tượng khách hàng</a:t>
            </a:r>
            <a:endParaRPr lang="en-US" sz="2800" b="1">
              <a:latin typeface="Times New Roman" panose="02020603050405020304" pitchFamily="18" charset="0"/>
              <a:cs typeface="Times New Roman" panose="02020603050405020304" pitchFamily="18" charset="0"/>
            </a:endParaRPr>
          </a:p>
        </p:txBody>
      </p:sp>
      <p:sp>
        <p:nvSpPr>
          <p:cNvPr id="8" name="Pentagon 7"/>
          <p:cNvSpPr/>
          <p:nvPr/>
        </p:nvSpPr>
        <p:spPr>
          <a:xfrm flipH="1">
            <a:off x="3256625" y="3473872"/>
            <a:ext cx="8251169" cy="419256"/>
          </a:xfrm>
          <a:prstGeom prst="homePlat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2800" b="1" smtClean="0">
                <a:latin typeface="Times New Roman" panose="02020603050405020304" pitchFamily="18" charset="0"/>
                <a:cs typeface="Times New Roman" panose="02020603050405020304" pitchFamily="18" charset="0"/>
              </a:rPr>
              <a:t>Kế hoạch Marketing</a:t>
            </a:r>
            <a:endParaRPr lang="en-US" sz="2800" b="1">
              <a:latin typeface="Times New Roman" panose="02020603050405020304" pitchFamily="18" charset="0"/>
              <a:cs typeface="Times New Roman" panose="02020603050405020304" pitchFamily="18" charset="0"/>
            </a:endParaRPr>
          </a:p>
        </p:txBody>
      </p:sp>
      <p:sp>
        <p:nvSpPr>
          <p:cNvPr id="9" name="Pentagon 8"/>
          <p:cNvSpPr/>
          <p:nvPr/>
        </p:nvSpPr>
        <p:spPr>
          <a:xfrm flipH="1">
            <a:off x="3256622" y="2780728"/>
            <a:ext cx="8251169" cy="421891"/>
          </a:xfrm>
          <a:prstGeom prst="homePlat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2800" b="1" smtClean="0">
                <a:latin typeface="Times New Roman" panose="02020603050405020304" pitchFamily="18" charset="0"/>
                <a:cs typeface="Times New Roman" panose="02020603050405020304" pitchFamily="18" charset="0"/>
              </a:rPr>
              <a:t>Đối thủ cạnh tranh</a:t>
            </a:r>
            <a:endParaRPr lang="en-US" sz="2800" b="1">
              <a:latin typeface="Times New Roman" panose="02020603050405020304" pitchFamily="18" charset="0"/>
              <a:cs typeface="Times New Roman" panose="02020603050405020304" pitchFamily="18" charset="0"/>
            </a:endParaRPr>
          </a:p>
        </p:txBody>
      </p:sp>
      <p:sp>
        <p:nvSpPr>
          <p:cNvPr id="10" name="Pentagon 9"/>
          <p:cNvSpPr/>
          <p:nvPr/>
        </p:nvSpPr>
        <p:spPr>
          <a:xfrm flipH="1">
            <a:off x="3256622" y="4176965"/>
            <a:ext cx="8251169" cy="419256"/>
          </a:xfrm>
          <a:prstGeom prst="homePlat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2800" b="1" smtClean="0">
                <a:latin typeface="Times New Roman" panose="02020603050405020304" pitchFamily="18" charset="0"/>
                <a:cs typeface="Times New Roman" panose="02020603050405020304" pitchFamily="18" charset="0"/>
              </a:rPr>
              <a:t>Chính sách thu hút khách hàng</a:t>
            </a:r>
            <a:endParaRPr lang="en-US" sz="2800" b="1">
              <a:latin typeface="Times New Roman" panose="02020603050405020304" pitchFamily="18" charset="0"/>
              <a:cs typeface="Times New Roman" panose="02020603050405020304" pitchFamily="18" charset="0"/>
            </a:endParaRPr>
          </a:p>
        </p:txBody>
      </p:sp>
      <p:sp>
        <p:nvSpPr>
          <p:cNvPr id="11" name="Pentagon 10"/>
          <p:cNvSpPr/>
          <p:nvPr/>
        </p:nvSpPr>
        <p:spPr>
          <a:xfrm flipH="1">
            <a:off x="3256622" y="5499989"/>
            <a:ext cx="8251169" cy="419256"/>
          </a:xfrm>
          <a:prstGeom prst="homePlat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2800" b="1" smtClean="0">
                <a:latin typeface="Times New Roman" panose="02020603050405020304" pitchFamily="18" charset="0"/>
                <a:cs typeface="Times New Roman" panose="02020603050405020304" pitchFamily="18" charset="0"/>
              </a:rPr>
              <a:t>Rủi ro &amp; khắc phục</a:t>
            </a:r>
            <a:endParaRPr lang="en-US" sz="2800" b="1">
              <a:latin typeface="Times New Roman" panose="02020603050405020304" pitchFamily="18" charset="0"/>
              <a:cs typeface="Times New Roman" panose="02020603050405020304" pitchFamily="18" charset="0"/>
            </a:endParaRPr>
          </a:p>
        </p:txBody>
      </p:sp>
      <p:sp>
        <p:nvSpPr>
          <p:cNvPr id="13" name="Pentagon 12"/>
          <p:cNvSpPr/>
          <p:nvPr/>
        </p:nvSpPr>
        <p:spPr>
          <a:xfrm flipH="1">
            <a:off x="3256622" y="4858088"/>
            <a:ext cx="8251169" cy="419256"/>
          </a:xfrm>
          <a:prstGeom prst="homePlat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2800" b="1" smtClean="0">
                <a:latin typeface="Times New Roman" panose="02020603050405020304" pitchFamily="18" charset="0"/>
                <a:cs typeface="Times New Roman" panose="02020603050405020304" pitchFamily="18" charset="0"/>
              </a:rPr>
              <a:t>Kế hoạch tài chính dự kiến</a:t>
            </a:r>
            <a:endParaRPr lang="en-US" sz="2800" b="1">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1623236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0" y="1631131"/>
            <a:ext cx="7016749" cy="717452"/>
          </a:xfrm>
        </p:spPr>
        <p:txBody>
          <a:bodyPr>
            <a:normAutofit/>
          </a:bodyPr>
          <a:lstStyle/>
          <a:p>
            <a:pPr algn="ctr"/>
            <a:r>
              <a:rPr lang="en-US" sz="4000" b="1" smtClean="0">
                <a:latin typeface="Times New Roman" panose="02020603050405020304" pitchFamily="18" charset="0"/>
                <a:cs typeface="Times New Roman" panose="02020603050405020304" pitchFamily="18" charset="0"/>
              </a:rPr>
              <a:t>GIỚI THIỆU</a:t>
            </a:r>
            <a:endParaRPr lang="en-US" sz="4000" b="1">
              <a:latin typeface="Times New Roman" panose="02020603050405020304" pitchFamily="18" charset="0"/>
              <a:cs typeface="Times New Roman" panose="02020603050405020304" pitchFamily="18" charset="0"/>
            </a:endParaRPr>
          </a:p>
        </p:txBody>
      </p:sp>
      <p:pic>
        <p:nvPicPr>
          <p:cNvPr id="4" name="Content Placeholder 3"/>
          <p:cNvPicPr>
            <a:picLocks noGrp="1" noChangeAspect="1"/>
          </p:cNvPicPr>
          <p:nvPr>
            <p:ph idx="1"/>
          </p:nvPr>
        </p:nvPicPr>
        <p:blipFill rotWithShape="1">
          <a:blip r:embed="rId2">
            <a:extLst>
              <a:ext uri="{28A0092B-C50C-407E-A947-70E740481C1C}">
                <a14:useLocalDpi xmlns:a14="http://schemas.microsoft.com/office/drawing/2010/main" val="0"/>
              </a:ext>
            </a:extLst>
          </a:blip>
          <a:srcRect t="7590" b="5025"/>
          <a:stretch/>
        </p:blipFill>
        <p:spPr>
          <a:xfrm>
            <a:off x="7016750" y="214313"/>
            <a:ext cx="5175250" cy="5729287"/>
          </a:xfrm>
        </p:spPr>
      </p:pic>
      <p:sp>
        <p:nvSpPr>
          <p:cNvPr id="6" name="TextBox 5"/>
          <p:cNvSpPr txBox="1"/>
          <p:nvPr/>
        </p:nvSpPr>
        <p:spPr>
          <a:xfrm>
            <a:off x="0" y="2595755"/>
            <a:ext cx="7016749" cy="267765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2200" err="1" smtClean="0">
                <a:latin typeface="Times New Roman" panose="02020603050405020304" pitchFamily="18" charset="0"/>
                <a:cs typeface="Times New Roman" panose="02020603050405020304" pitchFamily="18" charset="0"/>
              </a:rPr>
              <a:t>Tên</a:t>
            </a:r>
            <a:r>
              <a:rPr lang="en-US" sz="2200" smtClean="0">
                <a:latin typeface="Times New Roman" panose="02020603050405020304" pitchFamily="18" charset="0"/>
                <a:cs typeface="Times New Roman" panose="02020603050405020304" pitchFamily="18" charset="0"/>
              </a:rPr>
              <a:t> </a:t>
            </a:r>
            <a:r>
              <a:rPr lang="en-US" sz="2200" err="1" smtClean="0">
                <a:latin typeface="Times New Roman" panose="02020603050405020304" pitchFamily="18" charset="0"/>
                <a:cs typeface="Times New Roman" panose="02020603050405020304" pitchFamily="18" charset="0"/>
              </a:rPr>
              <a:t>Cty</a:t>
            </a:r>
            <a:r>
              <a:rPr lang="en-US" sz="2200" smtClean="0">
                <a:latin typeface="Times New Roman" panose="02020603050405020304" pitchFamily="18" charset="0"/>
                <a:cs typeface="Times New Roman" panose="02020603050405020304" pitchFamily="18" charset="0"/>
              </a:rPr>
              <a:t>: </a:t>
            </a:r>
            <a:r>
              <a:rPr lang="en-US" sz="2200" err="1" smtClean="0">
                <a:latin typeface="Times New Roman" panose="02020603050405020304" pitchFamily="18" charset="0"/>
                <a:cs typeface="Times New Roman" panose="02020603050405020304" pitchFamily="18" charset="0"/>
              </a:rPr>
              <a:t>Công</a:t>
            </a:r>
            <a:r>
              <a:rPr lang="en-US" sz="2200" smtClean="0">
                <a:latin typeface="Times New Roman" panose="02020603050405020304" pitchFamily="18" charset="0"/>
                <a:cs typeface="Times New Roman" panose="02020603050405020304" pitchFamily="18" charset="0"/>
              </a:rPr>
              <a:t> ty </a:t>
            </a:r>
            <a:r>
              <a:rPr lang="en-US" sz="2200" err="1" smtClean="0">
                <a:latin typeface="Times New Roman" panose="02020603050405020304" pitchFamily="18" charset="0"/>
                <a:cs typeface="Times New Roman" panose="02020603050405020304" pitchFamily="18" charset="0"/>
              </a:rPr>
              <a:t>TNHH</a:t>
            </a:r>
            <a:r>
              <a:rPr lang="en-US" sz="2200" smtClean="0">
                <a:latin typeface="Times New Roman" panose="02020603050405020304" pitchFamily="18" charset="0"/>
                <a:cs typeface="Times New Roman" panose="02020603050405020304" pitchFamily="18" charset="0"/>
              </a:rPr>
              <a:t> Shark </a:t>
            </a:r>
            <a:r>
              <a:rPr lang="en-US" sz="2200" err="1" smtClean="0">
                <a:latin typeface="Times New Roman" panose="02020603050405020304" pitchFamily="18" charset="0"/>
                <a:cs typeface="Times New Roman" panose="02020603050405020304" pitchFamily="18" charset="0"/>
              </a:rPr>
              <a:t>H&amp;G</a:t>
            </a:r>
            <a:endParaRPr lang="en-US" sz="2200" smtClean="0">
              <a:latin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US" sz="2200" err="1" smtClean="0">
                <a:latin typeface="Times New Roman" panose="02020603050405020304" pitchFamily="18" charset="0"/>
                <a:cs typeface="Times New Roman" panose="02020603050405020304" pitchFamily="18" charset="0"/>
              </a:rPr>
              <a:t>Nhóm</a:t>
            </a:r>
            <a:r>
              <a:rPr lang="en-US" sz="2200" smtClean="0">
                <a:latin typeface="Times New Roman" panose="02020603050405020304" pitchFamily="18" charset="0"/>
                <a:cs typeface="Times New Roman" panose="02020603050405020304" pitchFamily="18" charset="0"/>
              </a:rPr>
              <a:t> </a:t>
            </a:r>
            <a:r>
              <a:rPr lang="en-US" sz="2200" err="1" smtClean="0">
                <a:latin typeface="Times New Roman" panose="02020603050405020304" pitchFamily="18" charset="0"/>
                <a:cs typeface="Times New Roman" panose="02020603050405020304" pitchFamily="18" charset="0"/>
              </a:rPr>
              <a:t>sáng</a:t>
            </a:r>
            <a:r>
              <a:rPr lang="en-US" sz="2200" smtClean="0">
                <a:latin typeface="Times New Roman" panose="02020603050405020304" pitchFamily="18" charset="0"/>
                <a:cs typeface="Times New Roman" panose="02020603050405020304" pitchFamily="18" charset="0"/>
              </a:rPr>
              <a:t> </a:t>
            </a:r>
            <a:r>
              <a:rPr lang="en-US" sz="2200" err="1" smtClean="0">
                <a:latin typeface="Times New Roman" panose="02020603050405020304" pitchFamily="18" charset="0"/>
                <a:cs typeface="Times New Roman" panose="02020603050405020304" pitchFamily="18" charset="0"/>
              </a:rPr>
              <a:t>lập</a:t>
            </a:r>
            <a:r>
              <a:rPr lang="en-US" sz="2200" smtClean="0">
                <a:latin typeface="Times New Roman" panose="02020603050405020304" pitchFamily="18" charset="0"/>
                <a:cs typeface="Times New Roman" panose="02020603050405020304" pitchFamily="18" charset="0"/>
              </a:rPr>
              <a:t>: </a:t>
            </a:r>
            <a:r>
              <a:rPr lang="en-US" sz="2200" err="1" smtClean="0">
                <a:latin typeface="Times New Roman" panose="02020603050405020304" pitchFamily="18" charset="0"/>
                <a:cs typeface="Times New Roman" panose="02020603050405020304" pitchFamily="18" charset="0"/>
              </a:rPr>
              <a:t>JTBD</a:t>
            </a:r>
            <a:endParaRPr lang="en-US" sz="2200" smtClean="0">
              <a:latin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US" sz="2200" err="1" smtClean="0">
                <a:latin typeface="Times New Roman" panose="02020603050405020304" pitchFamily="18" charset="0"/>
                <a:cs typeface="Times New Roman" panose="02020603050405020304" pitchFamily="18" charset="0"/>
              </a:rPr>
              <a:t>Cửa</a:t>
            </a:r>
            <a:r>
              <a:rPr lang="en-US" sz="2200" smtClean="0">
                <a:latin typeface="Times New Roman" panose="02020603050405020304" pitchFamily="18" charset="0"/>
                <a:cs typeface="Times New Roman" panose="02020603050405020304" pitchFamily="18" charset="0"/>
              </a:rPr>
              <a:t> </a:t>
            </a:r>
            <a:r>
              <a:rPr lang="en-US" sz="2200" err="1" smtClean="0">
                <a:latin typeface="Times New Roman" panose="02020603050405020304" pitchFamily="18" charset="0"/>
                <a:cs typeface="Times New Roman" panose="02020603050405020304" pitchFamily="18" charset="0"/>
              </a:rPr>
              <a:t>hàng</a:t>
            </a:r>
            <a:r>
              <a:rPr lang="en-US" sz="2200" smtClean="0">
                <a:latin typeface="Times New Roman" panose="02020603050405020304" pitchFamily="18" charset="0"/>
                <a:cs typeface="Times New Roman" panose="02020603050405020304" pitchFamily="18" charset="0"/>
              </a:rPr>
              <a:t>: Shark Restaurant (45-</a:t>
            </a:r>
            <a:r>
              <a:rPr lang="en-US" sz="2200" err="1" smtClean="0">
                <a:latin typeface="Times New Roman" panose="02020603050405020304" pitchFamily="18" charset="0"/>
                <a:cs typeface="Times New Roman" panose="02020603050405020304" pitchFamily="18" charset="0"/>
              </a:rPr>
              <a:t>Hồ</a:t>
            </a:r>
            <a:r>
              <a:rPr lang="en-US" sz="2200" smtClean="0">
                <a:latin typeface="Times New Roman" panose="02020603050405020304" pitchFamily="18" charset="0"/>
                <a:cs typeface="Times New Roman" panose="02020603050405020304" pitchFamily="18" charset="0"/>
              </a:rPr>
              <a:t> </a:t>
            </a:r>
            <a:r>
              <a:rPr lang="en-US" sz="2200" err="1" smtClean="0">
                <a:latin typeface="Times New Roman" panose="02020603050405020304" pitchFamily="18" charset="0"/>
                <a:cs typeface="Times New Roman" panose="02020603050405020304" pitchFamily="18" charset="0"/>
              </a:rPr>
              <a:t>Tùng</a:t>
            </a:r>
            <a:r>
              <a:rPr lang="en-US" sz="2200" smtClean="0">
                <a:latin typeface="Times New Roman" panose="02020603050405020304" pitchFamily="18" charset="0"/>
                <a:cs typeface="Times New Roman" panose="02020603050405020304" pitchFamily="18" charset="0"/>
              </a:rPr>
              <a:t> Mậu-Tp.vinh)</a:t>
            </a:r>
          </a:p>
          <a:p>
            <a:pPr marL="285750" indent="-285750">
              <a:lnSpc>
                <a:spcPct val="150000"/>
              </a:lnSpc>
              <a:buFont typeface="Arial" panose="020B0604020202020204" pitchFamily="34" charset="0"/>
              <a:buChar char="•"/>
            </a:pPr>
            <a:r>
              <a:rPr lang="en-US" sz="2200" err="1" smtClean="0">
                <a:latin typeface="Times New Roman" panose="02020603050405020304" pitchFamily="18" charset="0"/>
                <a:cs typeface="Times New Roman" panose="02020603050405020304" pitchFamily="18" charset="0"/>
              </a:rPr>
              <a:t>Sản</a:t>
            </a:r>
            <a:r>
              <a:rPr lang="en-US" sz="2200" smtClean="0">
                <a:latin typeface="Times New Roman" panose="02020603050405020304" pitchFamily="18" charset="0"/>
                <a:cs typeface="Times New Roman" panose="02020603050405020304" pitchFamily="18" charset="0"/>
              </a:rPr>
              <a:t> </a:t>
            </a:r>
            <a:r>
              <a:rPr lang="en-US" sz="2200" err="1" smtClean="0">
                <a:latin typeface="Times New Roman" panose="02020603050405020304" pitchFamily="18" charset="0"/>
                <a:cs typeface="Times New Roman" panose="02020603050405020304" pitchFamily="18" charset="0"/>
              </a:rPr>
              <a:t>phẩm</a:t>
            </a:r>
            <a:r>
              <a:rPr lang="en-US" sz="2200" smtClean="0">
                <a:latin typeface="Times New Roman" panose="02020603050405020304" pitchFamily="18" charset="0"/>
                <a:cs typeface="Times New Roman" panose="02020603050405020304" pitchFamily="18" charset="0"/>
              </a:rPr>
              <a:t> </a:t>
            </a:r>
            <a:r>
              <a:rPr lang="en-US" sz="2200" err="1" smtClean="0">
                <a:latin typeface="Times New Roman" panose="02020603050405020304" pitchFamily="18" charset="0"/>
                <a:cs typeface="Times New Roman" panose="02020603050405020304" pitchFamily="18" charset="0"/>
              </a:rPr>
              <a:t>chính</a:t>
            </a:r>
            <a:r>
              <a:rPr lang="en-US" sz="2200" smtClean="0">
                <a:latin typeface="Times New Roman" panose="02020603050405020304" pitchFamily="18" charset="0"/>
                <a:cs typeface="Times New Roman" panose="02020603050405020304" pitchFamily="18" charset="0"/>
              </a:rPr>
              <a:t>: Buffet </a:t>
            </a:r>
            <a:r>
              <a:rPr lang="en-US" sz="2200" err="1" smtClean="0">
                <a:latin typeface="Times New Roman" panose="02020603050405020304" pitchFamily="18" charset="0"/>
                <a:cs typeface="Times New Roman" panose="02020603050405020304" pitchFamily="18" charset="0"/>
              </a:rPr>
              <a:t>Lẩu</a:t>
            </a:r>
            <a:r>
              <a:rPr lang="en-US" sz="2200" smtClean="0">
                <a:latin typeface="Times New Roman" panose="02020603050405020304" pitchFamily="18" charset="0"/>
                <a:cs typeface="Times New Roman" panose="02020603050405020304" pitchFamily="18" charset="0"/>
              </a:rPr>
              <a:t>, </a:t>
            </a:r>
            <a:r>
              <a:rPr lang="en-US" sz="2200" err="1" smtClean="0">
                <a:latin typeface="Times New Roman" panose="02020603050405020304" pitchFamily="18" charset="0"/>
                <a:cs typeface="Times New Roman" panose="02020603050405020304" pitchFamily="18" charset="0"/>
              </a:rPr>
              <a:t>Hải</a:t>
            </a:r>
            <a:r>
              <a:rPr lang="en-US" sz="2200" smtClean="0">
                <a:latin typeface="Times New Roman" panose="02020603050405020304" pitchFamily="18" charset="0"/>
                <a:cs typeface="Times New Roman" panose="02020603050405020304" pitchFamily="18" charset="0"/>
              </a:rPr>
              <a:t> </a:t>
            </a:r>
            <a:r>
              <a:rPr lang="en-US" sz="2200" err="1" smtClean="0">
                <a:latin typeface="Times New Roman" panose="02020603050405020304" pitchFamily="18" charset="0"/>
                <a:cs typeface="Times New Roman" panose="02020603050405020304" pitchFamily="18" charset="0"/>
              </a:rPr>
              <a:t>sản</a:t>
            </a:r>
            <a:r>
              <a:rPr lang="en-US" sz="2200" smtClean="0">
                <a:latin typeface="Times New Roman" panose="02020603050405020304" pitchFamily="18" charset="0"/>
                <a:cs typeface="Times New Roman" panose="02020603050405020304" pitchFamily="18" charset="0"/>
              </a:rPr>
              <a:t> &amp; </a:t>
            </a:r>
            <a:r>
              <a:rPr lang="en-US" sz="2200" err="1" smtClean="0">
                <a:latin typeface="Times New Roman" panose="02020603050405020304" pitchFamily="18" charset="0"/>
                <a:cs typeface="Times New Roman" panose="02020603050405020304" pitchFamily="18" charset="0"/>
              </a:rPr>
              <a:t>Thịt</a:t>
            </a:r>
            <a:r>
              <a:rPr lang="en-US" sz="2200" smtClean="0">
                <a:latin typeface="Times New Roman" panose="02020603050405020304" pitchFamily="18" charset="0"/>
                <a:cs typeface="Times New Roman" panose="02020603050405020304" pitchFamily="18" charset="0"/>
              </a:rPr>
              <a:t> nướng</a:t>
            </a:r>
          </a:p>
          <a:p>
            <a:pPr algn="ctr">
              <a:lnSpc>
                <a:spcPct val="150000"/>
              </a:lnSpc>
            </a:pPr>
            <a:r>
              <a:rPr lang="en-US" sz="2400" b="1" i="1" smtClean="0">
                <a:latin typeface="Times New Roman" panose="02020603050405020304" pitchFamily="18" charset="0"/>
                <a:cs typeface="Times New Roman" panose="02020603050405020304" pitchFamily="18" charset="0"/>
              </a:rPr>
              <a:t>“Chất” nhưng không “Chát”</a:t>
            </a:r>
          </a:p>
        </p:txBody>
      </p:sp>
      <p:sp>
        <p:nvSpPr>
          <p:cNvPr id="7" name="Rectangle 6"/>
          <p:cNvSpPr/>
          <p:nvPr/>
        </p:nvSpPr>
        <p:spPr>
          <a:xfrm>
            <a:off x="7016749" y="5978769"/>
            <a:ext cx="5175251" cy="647114"/>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400" b="1" smtClean="0">
                <a:latin typeface="Times New Roman" panose="02020603050405020304" pitchFamily="18" charset="0"/>
                <a:cs typeface="Times New Roman" panose="02020603050405020304" pitchFamily="18" charset="0"/>
              </a:rPr>
              <a:t>Shark Restaurant</a:t>
            </a:r>
            <a:endParaRPr lang="en-US" sz="2400" b="1">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0966000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bg>
      <p:bgPr>
        <a:pattFill prst="ltUpDiag">
          <a:fgClr>
            <a:srgbClr val="FFC000"/>
          </a:fgClr>
          <a:bgClr>
            <a:schemeClr val="bg1"/>
          </a:bgClr>
        </a:pattFill>
        <a:effectLst/>
      </p:bgPr>
    </p:bg>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348471" y="4624702"/>
            <a:ext cx="3349947" cy="2233298"/>
          </a:xfrm>
        </p:spPr>
      </p:pic>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982" y="-304099"/>
            <a:ext cx="4904509" cy="2305729"/>
          </a:xfrm>
          <a:prstGeom prst="rect">
            <a:avLst/>
          </a:prstGeom>
        </p:spPr>
      </p:pic>
      <p:sp>
        <p:nvSpPr>
          <p:cNvPr id="5" name="TextBox 4"/>
          <p:cNvSpPr txBox="1"/>
          <p:nvPr/>
        </p:nvSpPr>
        <p:spPr>
          <a:xfrm>
            <a:off x="110836" y="1399309"/>
            <a:ext cx="5264728" cy="707886"/>
          </a:xfrm>
          <a:prstGeom prst="rect">
            <a:avLst/>
          </a:prstGeom>
          <a:noFill/>
        </p:spPr>
        <p:txBody>
          <a:bodyPr wrap="square" rtlCol="0">
            <a:spAutoFit/>
          </a:bodyPr>
          <a:lstStyle/>
          <a:p>
            <a:pPr algn="just"/>
            <a:r>
              <a:rPr lang="en-US" sz="2000" smtClean="0">
                <a:latin typeface="Times New Roman" panose="02020603050405020304" pitchFamily="18" charset="0"/>
                <a:cs typeface="Times New Roman" panose="02020603050405020304" pitchFamily="18" charset="0"/>
              </a:rPr>
              <a:t>Shark Restaurant phục vụ các dịch vụ về ăn uống, đặc biệt là Buffet Lẩu, Hải sản &amp; Thịt nướng.</a:t>
            </a:r>
            <a:endParaRPr lang="en-US" sz="2000">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t="14079" r="3030" b="14343"/>
          <a:stretch/>
        </p:blipFill>
        <p:spPr>
          <a:xfrm>
            <a:off x="7384472" y="3057959"/>
            <a:ext cx="4655126" cy="2477408"/>
          </a:xfrm>
          <a:prstGeom prst="rect">
            <a:avLst/>
          </a:prstGeom>
        </p:spPr>
      </p:pic>
      <p:pic>
        <p:nvPicPr>
          <p:cNvPr id="7" name="Picture 6"/>
          <p:cNvPicPr>
            <a:picLocks noChangeAspect="1"/>
          </p:cNvPicPr>
          <p:nvPr/>
        </p:nvPicPr>
        <p:blipFill rotWithShape="1">
          <a:blip r:embed="rId5">
            <a:extLst>
              <a:ext uri="{28A0092B-C50C-407E-A947-70E740481C1C}">
                <a14:useLocalDpi xmlns:a14="http://schemas.microsoft.com/office/drawing/2010/main" val="0"/>
              </a:ext>
            </a:extLst>
          </a:blip>
          <a:srcRect t="12525" b="13131"/>
          <a:stretch/>
        </p:blipFill>
        <p:spPr>
          <a:xfrm>
            <a:off x="7384472" y="177437"/>
            <a:ext cx="4655126" cy="2696011"/>
          </a:xfrm>
          <a:prstGeom prst="rect">
            <a:avLst/>
          </a:prstGeom>
        </p:spPr>
      </p:pic>
      <p:sp>
        <p:nvSpPr>
          <p:cNvPr id="8" name="TextBox 7"/>
          <p:cNvSpPr txBox="1"/>
          <p:nvPr/>
        </p:nvSpPr>
        <p:spPr>
          <a:xfrm>
            <a:off x="110836" y="2479964"/>
            <a:ext cx="7107382" cy="1015663"/>
          </a:xfrm>
          <a:prstGeom prst="rect">
            <a:avLst/>
          </a:prstGeom>
          <a:noFill/>
        </p:spPr>
        <p:txBody>
          <a:bodyPr wrap="square" rtlCol="0">
            <a:spAutoFit/>
          </a:bodyPr>
          <a:lstStyle/>
          <a:p>
            <a:pPr algn="just"/>
            <a:r>
              <a:rPr lang="en-US" sz="2000" smtClean="0">
                <a:latin typeface="Times New Roman" panose="02020603050405020304" pitchFamily="18" charset="0"/>
                <a:cs typeface="Times New Roman" panose="02020603050405020304" pitchFamily="18" charset="0"/>
              </a:rPr>
              <a:t>Shark sẽ cung cấp nước hầm từ xương cho khách hàng và các loại gia vị khác sẽ do khách hang tự nêm nếm để hợp khẩu vị của mọi người hoặc sẽ có sự hỗ trợ của nhân viên nếu cần.</a:t>
            </a:r>
            <a:endParaRPr lang="en-US" sz="2000">
              <a:latin typeface="Times New Roman" panose="02020603050405020304" pitchFamily="18" charset="0"/>
              <a:cs typeface="Times New Roman" panose="02020603050405020304" pitchFamily="18" charset="0"/>
            </a:endParaRPr>
          </a:p>
        </p:txBody>
      </p:sp>
      <p:sp>
        <p:nvSpPr>
          <p:cNvPr id="9" name="TextBox 8"/>
          <p:cNvSpPr txBox="1"/>
          <p:nvPr/>
        </p:nvSpPr>
        <p:spPr>
          <a:xfrm>
            <a:off x="110836" y="3868396"/>
            <a:ext cx="4696691" cy="1015663"/>
          </a:xfrm>
          <a:prstGeom prst="rect">
            <a:avLst/>
          </a:prstGeom>
          <a:noFill/>
        </p:spPr>
        <p:txBody>
          <a:bodyPr wrap="square" rtlCol="0">
            <a:spAutoFit/>
          </a:bodyPr>
          <a:lstStyle/>
          <a:p>
            <a:pPr algn="just"/>
            <a:r>
              <a:rPr lang="en-US" sz="2000" smtClean="0">
                <a:latin typeface="Times New Roman" panose="02020603050405020304" pitchFamily="18" charset="0"/>
                <a:cs typeface="Times New Roman" panose="02020603050405020304" pitchFamily="18" charset="0"/>
              </a:rPr>
              <a:t>Ngoài ra Shark sẽ có thêm các dịch vụ khác như: tổ chức sinh nhật,… với mức phí hợp lý tùy theo yêu cầu của khách hàng.</a:t>
            </a:r>
            <a:endParaRPr lang="en-US" sz="2000">
              <a:latin typeface="Times New Roman" panose="02020603050405020304" pitchFamily="18" charset="0"/>
              <a:cs typeface="Times New Roman" panose="02020603050405020304" pitchFamily="18" charset="0"/>
            </a:endParaRPr>
          </a:p>
        </p:txBody>
      </p:sp>
      <p:sp>
        <p:nvSpPr>
          <p:cNvPr id="10" name="TextBox 9"/>
          <p:cNvSpPr txBox="1"/>
          <p:nvPr/>
        </p:nvSpPr>
        <p:spPr>
          <a:xfrm>
            <a:off x="110836" y="5256828"/>
            <a:ext cx="4114800" cy="1323439"/>
          </a:xfrm>
          <a:prstGeom prst="rect">
            <a:avLst/>
          </a:prstGeom>
          <a:noFill/>
        </p:spPr>
        <p:txBody>
          <a:bodyPr wrap="square" rtlCol="0">
            <a:spAutoFit/>
          </a:bodyPr>
          <a:lstStyle/>
          <a:p>
            <a:pPr algn="just"/>
            <a:r>
              <a:rPr lang="en-US" sz="2000" smtClean="0">
                <a:latin typeface="Times New Roman" panose="02020603050405020304" pitchFamily="18" charset="0"/>
                <a:cs typeface="Times New Roman" panose="02020603050405020304" pitchFamily="18" charset="0"/>
              </a:rPr>
              <a:t>Shark sẽ tạo điều kiện cho khách hang có thể thanh toán với nhiều cách khác nhau: tiền mặt, thanh toán qua thẻ ngân hang,…</a:t>
            </a:r>
            <a:endParaRPr lang="en-US" sz="20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6599604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7535" y="117674"/>
            <a:ext cx="12174465" cy="641982"/>
          </a:xfrm>
        </p:spPr>
        <p:txBody>
          <a:bodyPr>
            <a:noAutofit/>
          </a:bodyPr>
          <a:lstStyle/>
          <a:p>
            <a:pPr algn="ctr"/>
            <a:r>
              <a:rPr lang="en-US" sz="4000" b="1" smtClean="0">
                <a:latin typeface="Times New Roman" panose="02020603050405020304" pitchFamily="18" charset="0"/>
                <a:cs typeface="Times New Roman" panose="02020603050405020304" pitchFamily="18" charset="0"/>
              </a:rPr>
              <a:t>ĐỐI TƯỢNG KHÁCH HÀNG</a:t>
            </a:r>
            <a:endParaRPr lang="en-US" sz="4000" b="1">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b="6827"/>
          <a:stretch/>
        </p:blipFill>
        <p:spPr>
          <a:xfrm>
            <a:off x="17535" y="1009356"/>
            <a:ext cx="3702902" cy="3450104"/>
          </a:xfrm>
          <a:prstGeom prst="rect">
            <a:avLst/>
          </a:prstGeom>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3679" t="23164" r="4308" b="22100"/>
          <a:stretch/>
        </p:blipFill>
        <p:spPr>
          <a:xfrm>
            <a:off x="3914650" y="2734408"/>
            <a:ext cx="4094311" cy="3080825"/>
          </a:xfrm>
          <a:prstGeom prst="rect">
            <a:avLst/>
          </a:prstGeom>
        </p:spPr>
      </p:pic>
      <p:sp>
        <p:nvSpPr>
          <p:cNvPr id="6" name="Rectangle 5"/>
          <p:cNvSpPr/>
          <p:nvPr/>
        </p:nvSpPr>
        <p:spPr>
          <a:xfrm>
            <a:off x="168812" y="4459460"/>
            <a:ext cx="3446585" cy="604909"/>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2800" b="1" smtClean="0">
                <a:solidFill>
                  <a:schemeClr val="tx1"/>
                </a:solidFill>
                <a:latin typeface="Times New Roman" panose="02020603050405020304" pitchFamily="18" charset="0"/>
                <a:cs typeface="Times New Roman" panose="02020603050405020304" pitchFamily="18" charset="0"/>
              </a:rPr>
              <a:t>Học sinh &amp; Sinh viên</a:t>
            </a:r>
            <a:endParaRPr lang="en-US" sz="2800" b="1">
              <a:solidFill>
                <a:schemeClr val="tx1"/>
              </a:solidFill>
              <a:latin typeface="Times New Roman" panose="02020603050405020304" pitchFamily="18" charset="0"/>
              <a:cs typeface="Times New Roman" panose="02020603050405020304" pitchFamily="18" charset="0"/>
            </a:endParaRPr>
          </a:p>
        </p:txBody>
      </p:sp>
      <p:sp>
        <p:nvSpPr>
          <p:cNvPr id="7" name="Rectangle 6"/>
          <p:cNvSpPr/>
          <p:nvPr/>
        </p:nvSpPr>
        <p:spPr>
          <a:xfrm>
            <a:off x="3914650" y="5759084"/>
            <a:ext cx="4094311" cy="661181"/>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2800" b="1" smtClean="0">
                <a:solidFill>
                  <a:schemeClr val="tx1"/>
                </a:solidFill>
                <a:latin typeface="Times New Roman" panose="02020603050405020304" pitchFamily="18" charset="0"/>
                <a:cs typeface="Times New Roman" panose="02020603050405020304" pitchFamily="18" charset="0"/>
              </a:rPr>
              <a:t>Nhân viên văn phòng</a:t>
            </a:r>
            <a:endParaRPr lang="en-US" sz="2800" b="1">
              <a:solidFill>
                <a:schemeClr val="tx1"/>
              </a:solidFill>
              <a:latin typeface="Times New Roman" panose="02020603050405020304" pitchFamily="18" charset="0"/>
              <a:cs typeface="Times New Roman" panose="02020603050405020304" pitchFamily="18" charset="0"/>
            </a:endParaRPr>
          </a:p>
        </p:txBody>
      </p:sp>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56972" y="1253660"/>
            <a:ext cx="4806783" cy="3810709"/>
          </a:xfrm>
          <a:prstGeom prst="rect">
            <a:avLst/>
          </a:prstGeom>
        </p:spPr>
      </p:pic>
      <p:sp>
        <p:nvSpPr>
          <p:cNvPr id="9" name="Rectangle 8"/>
          <p:cNvSpPr/>
          <p:nvPr/>
        </p:nvSpPr>
        <p:spPr>
          <a:xfrm>
            <a:off x="8416483" y="4797399"/>
            <a:ext cx="3529013" cy="685800"/>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2800" b="1" smtClean="0">
                <a:solidFill>
                  <a:schemeClr val="tx1"/>
                </a:solidFill>
                <a:latin typeface="Times New Roman" panose="02020603050405020304" pitchFamily="18" charset="0"/>
                <a:cs typeface="Times New Roman" panose="02020603050405020304" pitchFamily="18" charset="0"/>
              </a:rPr>
              <a:t>Hộ gia đình</a:t>
            </a:r>
            <a:endParaRPr lang="en-US" sz="2800" b="1">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6070910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t="10335" b="6296"/>
          <a:stretch/>
        </p:blipFill>
        <p:spPr>
          <a:xfrm>
            <a:off x="0" y="110301"/>
            <a:ext cx="3649394" cy="3571875"/>
          </a:xfrm>
          <a:prstGeom prst="rect">
            <a:avLst/>
          </a:prstGeom>
        </p:spPr>
      </p:pic>
      <p:pic>
        <p:nvPicPr>
          <p:cNvPr id="5" name="Picture 4"/>
          <p:cNvPicPr>
            <a:picLocks noChangeAspect="1"/>
          </p:cNvPicPr>
          <p:nvPr/>
        </p:nvPicPr>
        <p:blipFill rotWithShape="1">
          <a:blip r:embed="rId3" cstate="print">
            <a:extLst>
              <a:ext uri="{28A0092B-C50C-407E-A947-70E740481C1C}">
                <a14:useLocalDpi xmlns:a14="http://schemas.microsoft.com/office/drawing/2010/main" val="0"/>
              </a:ext>
            </a:extLst>
          </a:blip>
          <a:srcRect b="7212"/>
          <a:stretch/>
        </p:blipFill>
        <p:spPr>
          <a:xfrm>
            <a:off x="8965805" y="3611876"/>
            <a:ext cx="3657607" cy="3393835"/>
          </a:xfrm>
          <a:prstGeom prst="rect">
            <a:avLst/>
          </a:prstGeom>
        </p:spPr>
      </p:pic>
      <p:sp>
        <p:nvSpPr>
          <p:cNvPr id="6" name="Rectangular Callout 5"/>
          <p:cNvSpPr/>
          <p:nvPr/>
        </p:nvSpPr>
        <p:spPr>
          <a:xfrm>
            <a:off x="4471988" y="185738"/>
            <a:ext cx="7472362" cy="828675"/>
          </a:xfrm>
          <a:prstGeom prst="wedgeRectCallout">
            <a:avLst>
              <a:gd name="adj1" fmla="val -62707"/>
              <a:gd name="adj2" fmla="val 46983"/>
            </a:avLst>
          </a:prstGeom>
          <a:solidFill>
            <a:srgbClr val="22DEF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smtClean="0">
                <a:solidFill>
                  <a:schemeClr val="tx1"/>
                </a:solidFill>
                <a:latin typeface="Times New Roman" panose="02020603050405020304" pitchFamily="18" charset="0"/>
                <a:cs typeface="Times New Roman" panose="02020603050405020304" pitchFamily="18" charset="0"/>
              </a:rPr>
              <a:t>Chủ yếu là học sinh THPT, tuổi từ 15 đến 18 tuổi. Các chi phí hàng ngày chủ yếu dựa vào gia đình.</a:t>
            </a:r>
            <a:endParaRPr lang="en-US" sz="2000" b="1">
              <a:solidFill>
                <a:schemeClr val="tx1"/>
              </a:solidFill>
              <a:latin typeface="Times New Roman" panose="02020603050405020304" pitchFamily="18" charset="0"/>
              <a:cs typeface="Times New Roman" panose="02020603050405020304" pitchFamily="18" charset="0"/>
            </a:endParaRPr>
          </a:p>
        </p:txBody>
      </p:sp>
      <p:sp>
        <p:nvSpPr>
          <p:cNvPr id="7" name="Rectangular Callout 6"/>
          <p:cNvSpPr/>
          <p:nvPr/>
        </p:nvSpPr>
        <p:spPr>
          <a:xfrm>
            <a:off x="60523" y="5672138"/>
            <a:ext cx="8822929" cy="885825"/>
          </a:xfrm>
          <a:prstGeom prst="wedgeRectCallout">
            <a:avLst>
              <a:gd name="adj1" fmla="val 56154"/>
              <a:gd name="adj2" fmla="val 15274"/>
            </a:avLst>
          </a:prstGeom>
          <a:solidFill>
            <a:srgbClr val="22DEF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smtClean="0">
                <a:solidFill>
                  <a:schemeClr val="tx1"/>
                </a:solidFill>
                <a:latin typeface="Times New Roman" panose="02020603050405020304" pitchFamily="18" charset="0"/>
                <a:cs typeface="Times New Roman" panose="02020603050405020304" pitchFamily="18" charset="0"/>
              </a:rPr>
              <a:t>Độ tuổi từ 18 đến 24 tuổi. Thu nhập chủ yếu dựa vào gia đình, một số có công việc làm thêm ngoài giờ học nên sẽ có thu nhập từ 1,5 đến 2,5 triệu đồng/tháng.</a:t>
            </a:r>
            <a:endParaRPr lang="en-US" sz="2000" b="1">
              <a:solidFill>
                <a:schemeClr val="tx1"/>
              </a:solidFill>
              <a:latin typeface="Times New Roman" panose="02020603050405020304" pitchFamily="18" charset="0"/>
              <a:cs typeface="Times New Roman" panose="02020603050405020304" pitchFamily="18" charset="0"/>
            </a:endParaRPr>
          </a:p>
        </p:txBody>
      </p:sp>
      <p:sp>
        <p:nvSpPr>
          <p:cNvPr id="8" name="Rectangle 7"/>
          <p:cNvSpPr/>
          <p:nvPr/>
        </p:nvSpPr>
        <p:spPr>
          <a:xfrm>
            <a:off x="3943350" y="1209918"/>
            <a:ext cx="8001000" cy="55721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2000" b="1" smtClean="0">
                <a:latin typeface="Times New Roman" panose="02020603050405020304" pitchFamily="18" charset="0"/>
                <a:cs typeface="Times New Roman" panose="02020603050405020304" pitchFamily="18" charset="0"/>
              </a:rPr>
              <a:t>Thường dành nhiều thời gian trong ngày dành cho mạng xã hội.</a:t>
            </a:r>
            <a:endParaRPr lang="en-US" sz="2000" b="1">
              <a:latin typeface="Times New Roman" panose="02020603050405020304" pitchFamily="18" charset="0"/>
              <a:cs typeface="Times New Roman" panose="02020603050405020304" pitchFamily="18" charset="0"/>
            </a:endParaRPr>
          </a:p>
        </p:txBody>
      </p:sp>
      <p:sp>
        <p:nvSpPr>
          <p:cNvPr id="9" name="Rectangle 8"/>
          <p:cNvSpPr/>
          <p:nvPr/>
        </p:nvSpPr>
        <p:spPr>
          <a:xfrm>
            <a:off x="3943350" y="1895791"/>
            <a:ext cx="7979976" cy="55721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2000" b="1" smtClean="0">
                <a:latin typeface="Times New Roman" panose="02020603050405020304" pitchFamily="18" charset="0"/>
                <a:cs typeface="Times New Roman" panose="02020603050405020304" pitchFamily="18" charset="0"/>
              </a:rPr>
              <a:t>Ham vui, thích khám phá.</a:t>
            </a:r>
            <a:endParaRPr lang="en-US" sz="2000" b="1">
              <a:latin typeface="Times New Roman" panose="02020603050405020304" pitchFamily="18" charset="0"/>
              <a:cs typeface="Times New Roman" panose="02020603050405020304" pitchFamily="18" charset="0"/>
            </a:endParaRPr>
          </a:p>
        </p:txBody>
      </p:sp>
      <p:sp>
        <p:nvSpPr>
          <p:cNvPr id="10" name="Rectangle 9"/>
          <p:cNvSpPr/>
          <p:nvPr/>
        </p:nvSpPr>
        <p:spPr>
          <a:xfrm>
            <a:off x="3943350" y="2593371"/>
            <a:ext cx="7979976" cy="55721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2000" b="1" smtClean="0">
                <a:latin typeface="Times New Roman" panose="02020603050405020304" pitchFamily="18" charset="0"/>
                <a:cs typeface="Times New Roman" panose="02020603050405020304" pitchFamily="18" charset="0"/>
              </a:rPr>
              <a:t>Dễ bị thu hút bởi các chương trình khuyễn mãi. </a:t>
            </a:r>
            <a:endParaRPr lang="en-US" sz="2000" b="1">
              <a:latin typeface="Times New Roman" panose="02020603050405020304" pitchFamily="18" charset="0"/>
              <a:cs typeface="Times New Roman" panose="02020603050405020304" pitchFamily="18" charset="0"/>
            </a:endParaRPr>
          </a:p>
        </p:txBody>
      </p:sp>
      <p:sp>
        <p:nvSpPr>
          <p:cNvPr id="11" name="Rectangle 10"/>
          <p:cNvSpPr/>
          <p:nvPr/>
        </p:nvSpPr>
        <p:spPr>
          <a:xfrm>
            <a:off x="3943350" y="3304347"/>
            <a:ext cx="7979976" cy="55721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2000" b="1">
                <a:latin typeface="Times New Roman" panose="02020603050405020304" pitchFamily="18" charset="0"/>
                <a:cs typeface="Times New Roman" panose="02020603050405020304" pitchFamily="18" charset="0"/>
              </a:rPr>
              <a:t>Check-in, chụp ảnh là điều không thể thiếu đối với nhóm khách hang này.</a:t>
            </a:r>
            <a:endParaRPr lang="en-US" sz="2000" b="1">
              <a:latin typeface="Times New Roman" panose="02020603050405020304" pitchFamily="18" charset="0"/>
              <a:cs typeface="Times New Roman" panose="02020603050405020304" pitchFamily="18" charset="0"/>
            </a:endParaRPr>
          </a:p>
        </p:txBody>
      </p:sp>
      <p:sp>
        <p:nvSpPr>
          <p:cNvPr id="12" name="Rectangle 11"/>
          <p:cNvSpPr/>
          <p:nvPr/>
        </p:nvSpPr>
        <p:spPr>
          <a:xfrm>
            <a:off x="552450" y="4041555"/>
            <a:ext cx="8001000" cy="744067"/>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2000" b="1" smtClean="0">
                <a:latin typeface="Times New Roman" panose="02020603050405020304" pitchFamily="18" charset="0"/>
                <a:cs typeface="Times New Roman" panose="02020603050405020304" pitchFamily="18" charset="0"/>
              </a:rPr>
              <a:t>Thường hay tụ tập đi ăn uống vào những dịp cuối năm, kết thúc năm học, sinh nhật,....; đi theo nhóm từ 3 – 4 người trở lên.</a:t>
            </a:r>
            <a:endParaRPr lang="en-US" sz="2000" b="1">
              <a:latin typeface="Times New Roman" panose="02020603050405020304" pitchFamily="18" charset="0"/>
              <a:cs typeface="Times New Roman" panose="02020603050405020304" pitchFamily="18" charset="0"/>
            </a:endParaRPr>
          </a:p>
        </p:txBody>
      </p:sp>
      <p:sp>
        <p:nvSpPr>
          <p:cNvPr id="13" name="Rectangle 12"/>
          <p:cNvSpPr/>
          <p:nvPr/>
        </p:nvSpPr>
        <p:spPr>
          <a:xfrm>
            <a:off x="552450" y="4950274"/>
            <a:ext cx="8001000" cy="55721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2000" b="1" smtClean="0">
                <a:latin typeface="Times New Roman" panose="02020603050405020304" pitchFamily="18" charset="0"/>
                <a:cs typeface="Times New Roman" panose="02020603050405020304" pitchFamily="18" charset="0"/>
              </a:rPr>
              <a:t>Thường quan tâm về giá cả, cách trang trí.</a:t>
            </a:r>
            <a:endParaRPr lang="en-US" sz="2000" b="1">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1006681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t="22455" b="21865"/>
          <a:stretch/>
        </p:blipFill>
        <p:spPr>
          <a:xfrm>
            <a:off x="5003975" y="0"/>
            <a:ext cx="7188025" cy="4002258"/>
          </a:xfrm>
          <a:prstGeom prst="rect">
            <a:avLst/>
          </a:prstGeom>
        </p:spPr>
      </p:pic>
      <p:sp>
        <p:nvSpPr>
          <p:cNvPr id="9" name="Rectangular Callout 8"/>
          <p:cNvSpPr/>
          <p:nvPr/>
        </p:nvSpPr>
        <p:spPr>
          <a:xfrm>
            <a:off x="142874" y="478302"/>
            <a:ext cx="4861101" cy="829993"/>
          </a:xfrm>
          <a:prstGeom prst="wedgeRectCallout">
            <a:avLst>
              <a:gd name="adj1" fmla="val 58451"/>
              <a:gd name="adj2" fmla="val 81117"/>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sz="2200" b="1" smtClean="0">
                <a:solidFill>
                  <a:schemeClr val="tx1"/>
                </a:solidFill>
                <a:latin typeface="Times New Roman" panose="02020603050405020304" pitchFamily="18" charset="0"/>
                <a:cs typeface="Times New Roman" panose="02020603050405020304" pitchFamily="18" charset="0"/>
              </a:rPr>
              <a:t>Độ tuổi từ 24 đến 35 tuổi.</a:t>
            </a:r>
            <a:endParaRPr lang="en-US" sz="2200" b="1">
              <a:solidFill>
                <a:schemeClr val="tx1"/>
              </a:solidFill>
              <a:latin typeface="Times New Roman" panose="02020603050405020304" pitchFamily="18" charset="0"/>
              <a:cs typeface="Times New Roman" panose="02020603050405020304" pitchFamily="18" charset="0"/>
            </a:endParaRPr>
          </a:p>
        </p:txBody>
      </p:sp>
      <p:sp>
        <p:nvSpPr>
          <p:cNvPr id="10" name="Rectangular Callout 9"/>
          <p:cNvSpPr/>
          <p:nvPr/>
        </p:nvSpPr>
        <p:spPr>
          <a:xfrm>
            <a:off x="142874" y="1950721"/>
            <a:ext cx="5146578" cy="1284848"/>
          </a:xfrm>
          <a:prstGeom prst="wedgeRectCallout">
            <a:avLst>
              <a:gd name="adj1" fmla="val 50452"/>
              <a:gd name="adj2" fmla="val -75599"/>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sz="2200" b="1" smtClean="0">
                <a:solidFill>
                  <a:schemeClr val="tx1"/>
                </a:solidFill>
                <a:latin typeface="Times New Roman" panose="02020603050405020304" pitchFamily="18" charset="0"/>
                <a:cs typeface="Times New Roman" panose="02020603050405020304" pitchFamily="18" charset="0"/>
              </a:rPr>
              <a:t>Có công việc ổn định tại các công ty, thu nhập hàng tháng trung bình từ 5 đến 9 triệu đồng/tháng.</a:t>
            </a:r>
            <a:endParaRPr lang="en-US" sz="2200" b="1">
              <a:solidFill>
                <a:schemeClr val="tx1"/>
              </a:solidFill>
              <a:latin typeface="Times New Roman" panose="02020603050405020304" pitchFamily="18" charset="0"/>
              <a:cs typeface="Times New Roman" panose="02020603050405020304" pitchFamily="18" charset="0"/>
            </a:endParaRPr>
          </a:p>
        </p:txBody>
      </p:sp>
      <p:sp>
        <p:nvSpPr>
          <p:cNvPr id="15" name="Rectangle 14"/>
          <p:cNvSpPr/>
          <p:nvPr/>
        </p:nvSpPr>
        <p:spPr>
          <a:xfrm>
            <a:off x="142874" y="3665105"/>
            <a:ext cx="5586413" cy="900113"/>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sz="2200" b="1" smtClean="0">
                <a:solidFill>
                  <a:schemeClr val="tx1"/>
                </a:solidFill>
                <a:latin typeface="Times New Roman" panose="02020603050405020304" pitchFamily="18" charset="0"/>
                <a:cs typeface="Times New Roman" panose="02020603050405020304" pitchFamily="18" charset="0"/>
              </a:rPr>
              <a:t>Thường bận rộn với công việc, thời gian rảnh rỗi để ra ngoài ăn vào buổi trưa rất ít.</a:t>
            </a:r>
            <a:endParaRPr lang="en-US" sz="2200" b="1">
              <a:solidFill>
                <a:schemeClr val="tx1"/>
              </a:solidFill>
              <a:latin typeface="Times New Roman" panose="02020603050405020304" pitchFamily="18" charset="0"/>
              <a:cs typeface="Times New Roman" panose="02020603050405020304" pitchFamily="18" charset="0"/>
            </a:endParaRPr>
          </a:p>
        </p:txBody>
      </p:sp>
      <p:sp>
        <p:nvSpPr>
          <p:cNvPr id="16" name="Rectangle 15"/>
          <p:cNvSpPr/>
          <p:nvPr/>
        </p:nvSpPr>
        <p:spPr>
          <a:xfrm>
            <a:off x="142874" y="5781528"/>
            <a:ext cx="5586413" cy="900113"/>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sz="2200" b="1" smtClean="0">
                <a:solidFill>
                  <a:schemeClr val="tx1"/>
                </a:solidFill>
                <a:latin typeface="Times New Roman" panose="02020603050405020304" pitchFamily="18" charset="0"/>
                <a:cs typeface="Times New Roman" panose="02020603050405020304" pitchFamily="18" charset="0"/>
              </a:rPr>
              <a:t>Nhu cầu đến với các nhà hàng chủ yếu là vào những dịp cuối năm, liên hoan công ty, …</a:t>
            </a:r>
            <a:endParaRPr lang="en-US" sz="2200" b="1">
              <a:solidFill>
                <a:schemeClr val="tx1"/>
              </a:solidFill>
              <a:latin typeface="Times New Roman" panose="02020603050405020304" pitchFamily="18" charset="0"/>
              <a:cs typeface="Times New Roman" panose="02020603050405020304" pitchFamily="18" charset="0"/>
            </a:endParaRPr>
          </a:p>
        </p:txBody>
      </p:sp>
      <p:sp>
        <p:nvSpPr>
          <p:cNvPr id="17" name="Rectangle 16"/>
          <p:cNvSpPr/>
          <p:nvPr/>
        </p:nvSpPr>
        <p:spPr>
          <a:xfrm>
            <a:off x="6167437" y="3999920"/>
            <a:ext cx="5791201" cy="900113"/>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sz="2200" b="1" smtClean="0">
                <a:solidFill>
                  <a:schemeClr val="tx1"/>
                </a:solidFill>
                <a:latin typeface="Times New Roman" panose="02020603050405020304" pitchFamily="18" charset="0"/>
                <a:cs typeface="Times New Roman" panose="02020603050405020304" pitchFamily="18" charset="0"/>
              </a:rPr>
              <a:t>Họ là những khách hàng có ‘gu’ ăn uống và cách đánh giá hương vị món ăn tốt.</a:t>
            </a:r>
            <a:endParaRPr lang="en-US" sz="2200" b="1">
              <a:solidFill>
                <a:schemeClr val="tx1"/>
              </a:solidFill>
              <a:latin typeface="Times New Roman" panose="02020603050405020304" pitchFamily="18" charset="0"/>
              <a:cs typeface="Times New Roman" panose="02020603050405020304" pitchFamily="18" charset="0"/>
            </a:endParaRPr>
          </a:p>
        </p:txBody>
      </p:sp>
      <p:sp>
        <p:nvSpPr>
          <p:cNvPr id="18" name="Rectangle 17"/>
          <p:cNvSpPr/>
          <p:nvPr/>
        </p:nvSpPr>
        <p:spPr>
          <a:xfrm>
            <a:off x="142874" y="4736233"/>
            <a:ext cx="5586413" cy="900113"/>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sz="2200" b="1" smtClean="0">
                <a:solidFill>
                  <a:schemeClr val="tx1"/>
                </a:solidFill>
                <a:latin typeface="Times New Roman" panose="02020603050405020304" pitchFamily="18" charset="0"/>
                <a:cs typeface="Times New Roman" panose="02020603050405020304" pitchFamily="18" charset="0"/>
              </a:rPr>
              <a:t>Họ thường quan tâm đến chất lượng, không gian và giá cả.</a:t>
            </a:r>
            <a:endParaRPr lang="en-US" sz="2200" b="1">
              <a:solidFill>
                <a:schemeClr val="tx1"/>
              </a:solidFill>
              <a:latin typeface="Times New Roman" panose="02020603050405020304" pitchFamily="18" charset="0"/>
              <a:cs typeface="Times New Roman" panose="02020603050405020304" pitchFamily="18" charset="0"/>
            </a:endParaRPr>
          </a:p>
        </p:txBody>
      </p:sp>
      <p:sp>
        <p:nvSpPr>
          <p:cNvPr id="19" name="Rectangle 18"/>
          <p:cNvSpPr/>
          <p:nvPr/>
        </p:nvSpPr>
        <p:spPr>
          <a:xfrm>
            <a:off x="6167437" y="5103187"/>
            <a:ext cx="5791201" cy="1583363"/>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sz="2200" b="1" smtClean="0">
                <a:solidFill>
                  <a:schemeClr val="tx1"/>
                </a:solidFill>
                <a:latin typeface="Times New Roman" panose="02020603050405020304" pitchFamily="18" charset="0"/>
                <a:cs typeface="Times New Roman" panose="02020603050405020304" pitchFamily="18" charset="0"/>
              </a:rPr>
              <a:t>Thời gian dành cho mạng xã hội của họ không nhiều bằng HSSV nhưng họ vẫn sử dụng mạng xã hội hàng ngày để cập nhập tình hình.</a:t>
            </a:r>
            <a:endParaRPr lang="en-US" sz="2200" b="1">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4467567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57947" y="3333688"/>
            <a:ext cx="5114553" cy="3817877"/>
          </a:xfrm>
          <a:prstGeom prst="rect">
            <a:avLst/>
          </a:prstGeom>
        </p:spPr>
      </p:pic>
      <p:sp>
        <p:nvSpPr>
          <p:cNvPr id="5" name="Rounded Rectangle 4"/>
          <p:cNvSpPr/>
          <p:nvPr/>
        </p:nvSpPr>
        <p:spPr>
          <a:xfrm>
            <a:off x="100012" y="100013"/>
            <a:ext cx="11972925" cy="1000125"/>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400" b="1" smtClean="0">
                <a:solidFill>
                  <a:schemeClr val="tx1"/>
                </a:solidFill>
                <a:latin typeface="Times New Roman" panose="02020603050405020304" pitchFamily="18" charset="0"/>
                <a:cs typeface="Times New Roman" panose="02020603050405020304" pitchFamily="18" charset="0"/>
              </a:rPr>
              <a:t>Chủ yếu là các gia đình hiện đại, những người mới lập gia đình, </a:t>
            </a:r>
          </a:p>
          <a:p>
            <a:pPr algn="ctr"/>
            <a:r>
              <a:rPr lang="en-US" sz="2400" b="1" smtClean="0">
                <a:solidFill>
                  <a:schemeClr val="tx1"/>
                </a:solidFill>
                <a:latin typeface="Times New Roman" panose="02020603050405020304" pitchFamily="18" charset="0"/>
                <a:cs typeface="Times New Roman" panose="02020603050405020304" pitchFamily="18" charset="0"/>
              </a:rPr>
              <a:t>có cách nghĩ và lối sống phóng khoáng. Có điều kiện dư giả.</a:t>
            </a:r>
            <a:endParaRPr lang="en-US" sz="2400" b="1">
              <a:solidFill>
                <a:schemeClr val="tx1"/>
              </a:solidFill>
              <a:latin typeface="Times New Roman" panose="02020603050405020304" pitchFamily="18" charset="0"/>
              <a:cs typeface="Times New Roman" panose="02020603050405020304" pitchFamily="18" charset="0"/>
            </a:endParaRPr>
          </a:p>
        </p:txBody>
      </p:sp>
      <p:sp>
        <p:nvSpPr>
          <p:cNvPr id="7" name="Rounded Rectangle 6"/>
          <p:cNvSpPr/>
          <p:nvPr/>
        </p:nvSpPr>
        <p:spPr>
          <a:xfrm>
            <a:off x="7422447" y="2607376"/>
            <a:ext cx="4650489" cy="1000125"/>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000" b="1" smtClean="0">
                <a:solidFill>
                  <a:schemeClr val="tx1"/>
                </a:solidFill>
                <a:latin typeface="Times New Roman" panose="02020603050405020304" pitchFamily="18" charset="0"/>
                <a:cs typeface="Times New Roman" panose="02020603050405020304" pitchFamily="18" charset="0"/>
              </a:rPr>
              <a:t>Có con nhỏ.</a:t>
            </a:r>
            <a:endParaRPr lang="en-US" sz="2000" b="1">
              <a:solidFill>
                <a:schemeClr val="tx1"/>
              </a:solidFill>
              <a:latin typeface="Times New Roman" panose="02020603050405020304" pitchFamily="18" charset="0"/>
              <a:cs typeface="Times New Roman" panose="02020603050405020304" pitchFamily="18" charset="0"/>
            </a:endParaRPr>
          </a:p>
        </p:txBody>
      </p:sp>
      <p:sp>
        <p:nvSpPr>
          <p:cNvPr id="8" name="Rounded Rectangle 7"/>
          <p:cNvSpPr/>
          <p:nvPr/>
        </p:nvSpPr>
        <p:spPr>
          <a:xfrm>
            <a:off x="100012" y="1445387"/>
            <a:ext cx="4629151" cy="1000125"/>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000" b="1" smtClean="0">
                <a:solidFill>
                  <a:schemeClr val="tx1"/>
                </a:solidFill>
                <a:latin typeface="Times New Roman" panose="02020603050405020304" pitchFamily="18" charset="0"/>
                <a:cs typeface="Times New Roman" panose="02020603050405020304" pitchFamily="18" charset="0"/>
              </a:rPr>
              <a:t>Họ sẵn sàng chi trả một khoản tiền lớn để đổi lấy một dịch vụ chất lượng.</a:t>
            </a:r>
            <a:endParaRPr lang="en-US" sz="2000" b="1">
              <a:solidFill>
                <a:schemeClr val="tx1"/>
              </a:solidFill>
              <a:latin typeface="Times New Roman" panose="02020603050405020304" pitchFamily="18" charset="0"/>
              <a:cs typeface="Times New Roman" panose="02020603050405020304" pitchFamily="18" charset="0"/>
            </a:endParaRPr>
          </a:p>
        </p:txBody>
      </p:sp>
      <p:sp>
        <p:nvSpPr>
          <p:cNvPr id="9" name="Rounded Rectangle 8"/>
          <p:cNvSpPr/>
          <p:nvPr/>
        </p:nvSpPr>
        <p:spPr>
          <a:xfrm>
            <a:off x="7400925" y="1445387"/>
            <a:ext cx="4672012" cy="1000125"/>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000" b="1" smtClean="0">
                <a:solidFill>
                  <a:schemeClr val="tx1"/>
                </a:solidFill>
                <a:latin typeface="Times New Roman" panose="02020603050405020304" pitchFamily="18" charset="0"/>
                <a:cs typeface="Times New Roman" panose="02020603050405020304" pitchFamily="18" charset="0"/>
              </a:rPr>
              <a:t>Đặc biệt quan tâm đến chất lượng sản phẩm, vấn đề vệ sinh và sức khỏe.</a:t>
            </a:r>
            <a:endParaRPr lang="en-US" sz="2000" b="1">
              <a:solidFill>
                <a:schemeClr val="tx1"/>
              </a:solidFill>
              <a:latin typeface="Times New Roman" panose="02020603050405020304" pitchFamily="18" charset="0"/>
              <a:cs typeface="Times New Roman" panose="02020603050405020304" pitchFamily="18" charset="0"/>
            </a:endParaRPr>
          </a:p>
        </p:txBody>
      </p:sp>
      <p:sp>
        <p:nvSpPr>
          <p:cNvPr id="10" name="Rounded Rectangle 9"/>
          <p:cNvSpPr/>
          <p:nvPr/>
        </p:nvSpPr>
        <p:spPr>
          <a:xfrm>
            <a:off x="100011" y="2607375"/>
            <a:ext cx="4629151" cy="1000125"/>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000" b="1" smtClean="0">
                <a:solidFill>
                  <a:schemeClr val="tx1"/>
                </a:solidFill>
                <a:latin typeface="Times New Roman" panose="02020603050405020304" pitchFamily="18" charset="0"/>
                <a:cs typeface="Times New Roman" panose="02020603050405020304" pitchFamily="18" charset="0"/>
              </a:rPr>
              <a:t>Cách tiếp cận với họ tốt nhất là những đoạn quảng cáo thu hút trên TV, mạng xã hội.</a:t>
            </a:r>
            <a:endParaRPr lang="en-US" sz="2000" b="1">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7735128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0" y="131741"/>
            <a:ext cx="12192000" cy="698253"/>
          </a:xfrm>
        </p:spPr>
        <p:txBody>
          <a:bodyPr/>
          <a:lstStyle/>
          <a:p>
            <a:pPr algn="ctr"/>
            <a:r>
              <a:rPr lang="en-US" b="1" smtClean="0">
                <a:latin typeface="Times New Roman" panose="02020603050405020304" pitchFamily="18" charset="0"/>
                <a:cs typeface="Times New Roman" panose="02020603050405020304" pitchFamily="18" charset="0"/>
              </a:rPr>
              <a:t>ĐỐI THỦ CẠNH TRANH</a:t>
            </a:r>
            <a:endParaRPr lang="en-US" b="1">
              <a:latin typeface="Times New Roman" panose="02020603050405020304" pitchFamily="18" charset="0"/>
              <a:cs typeface="Times New Roman" panose="02020603050405020304" pitchFamily="18" charset="0"/>
            </a:endParaRPr>
          </a:p>
        </p:txBody>
      </p:sp>
      <p:pic>
        <p:nvPicPr>
          <p:cNvPr id="4" name="Picture 3"/>
          <p:cNvPicPr/>
          <p:nvPr/>
        </p:nvPicPr>
        <p:blipFill rotWithShape="1">
          <a:blip r:embed="rId2">
            <a:extLst>
              <a:ext uri="{28A0092B-C50C-407E-A947-70E740481C1C}">
                <a14:useLocalDpi xmlns:a14="http://schemas.microsoft.com/office/drawing/2010/main" val="0"/>
              </a:ext>
            </a:extLst>
          </a:blip>
          <a:srcRect l="561" t="-1136" r="-561" b="1136"/>
          <a:stretch/>
        </p:blipFill>
        <p:spPr>
          <a:xfrm>
            <a:off x="4927234" y="994677"/>
            <a:ext cx="2669320" cy="2689860"/>
          </a:xfrm>
          <a:prstGeom prst="ellipse">
            <a:avLst/>
          </a:prstGeom>
        </p:spPr>
      </p:pic>
      <p:pic>
        <p:nvPicPr>
          <p:cNvPr id="5" name="Picture 4"/>
          <p:cNvPicPr/>
          <p:nvPr/>
        </p:nvPicPr>
        <p:blipFill>
          <a:blip r:embed="rId3">
            <a:extLst>
              <a:ext uri="{28A0092B-C50C-407E-A947-70E740481C1C}">
                <a14:useLocalDpi xmlns:a14="http://schemas.microsoft.com/office/drawing/2010/main" val="0"/>
              </a:ext>
            </a:extLst>
          </a:blip>
          <a:stretch>
            <a:fillRect/>
          </a:stretch>
        </p:blipFill>
        <p:spPr>
          <a:xfrm>
            <a:off x="1209821" y="994677"/>
            <a:ext cx="2959735" cy="2689860"/>
          </a:xfrm>
          <a:prstGeom prst="rect">
            <a:avLst/>
          </a:prstGeom>
        </p:spPr>
      </p:pic>
      <p:pic>
        <p:nvPicPr>
          <p:cNvPr id="6" name="Picture 5"/>
          <p:cNvPicPr/>
          <p:nvPr/>
        </p:nvPicPr>
        <p:blipFill>
          <a:blip r:embed="rId4" cstate="print">
            <a:extLst>
              <a:ext uri="{28A0092B-C50C-407E-A947-70E740481C1C}">
                <a14:useLocalDpi xmlns:a14="http://schemas.microsoft.com/office/drawing/2010/main" val="0"/>
              </a:ext>
            </a:extLst>
          </a:blip>
          <a:stretch>
            <a:fillRect/>
          </a:stretch>
        </p:blipFill>
        <p:spPr>
          <a:xfrm>
            <a:off x="8042031" y="989109"/>
            <a:ext cx="2874499" cy="2689860"/>
          </a:xfrm>
          <a:prstGeom prst="rect">
            <a:avLst/>
          </a:prstGeom>
        </p:spPr>
      </p:pic>
      <p:pic>
        <p:nvPicPr>
          <p:cNvPr id="8" name="Picture 7"/>
          <p:cNvPicPr/>
          <p:nvPr/>
        </p:nvPicPr>
        <p:blipFill>
          <a:blip r:embed="rId5">
            <a:extLst>
              <a:ext uri="{28A0092B-C50C-407E-A947-70E740481C1C}">
                <a14:useLocalDpi xmlns:a14="http://schemas.microsoft.com/office/drawing/2010/main" val="0"/>
              </a:ext>
            </a:extLst>
          </a:blip>
          <a:stretch>
            <a:fillRect/>
          </a:stretch>
        </p:blipFill>
        <p:spPr>
          <a:xfrm>
            <a:off x="225741" y="4420720"/>
            <a:ext cx="2860359" cy="192293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9" name="Picture 8"/>
          <p:cNvPicPr/>
          <p:nvPr/>
        </p:nvPicPr>
        <p:blipFill>
          <a:blip r:embed="rId6">
            <a:extLst>
              <a:ext uri="{28A0092B-C50C-407E-A947-70E740481C1C}">
                <a14:useLocalDpi xmlns:a14="http://schemas.microsoft.com/office/drawing/2010/main" val="0"/>
              </a:ext>
            </a:extLst>
          </a:blip>
          <a:stretch>
            <a:fillRect/>
          </a:stretch>
        </p:blipFill>
        <p:spPr>
          <a:xfrm>
            <a:off x="9157652" y="4420720"/>
            <a:ext cx="2849245" cy="1922930"/>
          </a:xfrm>
          <a:prstGeom prst="rect">
            <a:avLst/>
          </a:prstGeom>
        </p:spPr>
      </p:pic>
      <p:pic>
        <p:nvPicPr>
          <p:cNvPr id="10" name="Picture 9"/>
          <p:cNvPicPr/>
          <p:nvPr/>
        </p:nvPicPr>
        <p:blipFill>
          <a:blip r:embed="rId7">
            <a:extLst>
              <a:ext uri="{28A0092B-C50C-407E-A947-70E740481C1C}">
                <a14:useLocalDpi xmlns:a14="http://schemas.microsoft.com/office/drawing/2010/main" val="0"/>
              </a:ext>
            </a:extLst>
          </a:blip>
          <a:stretch>
            <a:fillRect/>
          </a:stretch>
        </p:blipFill>
        <p:spPr>
          <a:xfrm>
            <a:off x="3331051" y="4420720"/>
            <a:ext cx="5581650" cy="192293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769157877"/>
      </p:ext>
    </p:extLst>
  </p:cSld>
  <p:clrMapOvr>
    <a:masterClrMapping/>
  </p:clrMapOvr>
  <p:timing>
    <p:tnLst>
      <p:par>
        <p:cTn id="1" dur="indefinite" restart="never" nodeType="tmRoot"/>
      </p:par>
    </p:tnLst>
  </p:timing>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docProps/app.xml><?xml version="1.0" encoding="utf-8"?>
<Properties xmlns="http://schemas.openxmlformats.org/officeDocument/2006/extended-properties" xmlns:vt="http://schemas.openxmlformats.org/officeDocument/2006/docPropsVTypes">
  <Template>Wisp</Template>
  <TotalTime>573</TotalTime>
  <Words>680</Words>
  <Application>Microsoft Office PowerPoint</Application>
  <PresentationFormat>Widescreen</PresentationFormat>
  <Paragraphs>63</Paragraphs>
  <Slides>14</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Arial</vt:lpstr>
      <vt:lpstr>Century Gothic</vt:lpstr>
      <vt:lpstr>Times New Roman</vt:lpstr>
      <vt:lpstr>Wingdings 3</vt:lpstr>
      <vt:lpstr>Wisp</vt:lpstr>
      <vt:lpstr>CÔNG TY TNHH SHARK H&amp;G</vt:lpstr>
      <vt:lpstr>NỘI DUNG CHÍNH</vt:lpstr>
      <vt:lpstr>GIỚI THIỆU</vt:lpstr>
      <vt:lpstr>PowerPoint Presentation</vt:lpstr>
      <vt:lpstr>ĐỐI TƯỢNG KHÁCH HÀNG</vt:lpstr>
      <vt:lpstr>PowerPoint Presentation</vt:lpstr>
      <vt:lpstr>PowerPoint Presentation</vt:lpstr>
      <vt:lpstr>PowerPoint Presentation</vt:lpstr>
      <vt:lpstr>ĐỐI THỦ CẠNH TRANH</vt:lpstr>
      <vt:lpstr>MARKETING</vt:lpstr>
      <vt:lpstr>THU HÚT KHÁCH HÀNG</vt:lpstr>
      <vt:lpstr>KẾ HOẠCH TÀI CHÍNH DỰ KIẾN</vt:lpstr>
      <vt:lpstr>RỦI RO &amp; KHẮC PHỤC</vt:lpstr>
      <vt:lpstr>PowerPoint Presentation</vt:lpstr>
    </vt:vector>
  </TitlesOfParts>
  <Company>MADE VIET NAM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CÔNG TY TNHH SHARK H&amp;G</dc:title>
  <dc:creator>Windows User</dc:creator>
  <cp:lastModifiedBy>Windows User</cp:lastModifiedBy>
  <cp:revision>43</cp:revision>
  <dcterms:created xsi:type="dcterms:W3CDTF">2019-12-19T05:51:20Z</dcterms:created>
  <dcterms:modified xsi:type="dcterms:W3CDTF">2019-12-20T14:08:07Z</dcterms:modified>
</cp:coreProperties>
</file>